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45"/>
  </p:notesMasterIdLst>
  <p:handoutMasterIdLst>
    <p:handoutMasterId r:id="rId46"/>
  </p:handoutMasterIdLst>
  <p:sldIdLst>
    <p:sldId id="256" r:id="rId2"/>
    <p:sldId id="282" r:id="rId3"/>
    <p:sldId id="284" r:id="rId4"/>
    <p:sldId id="285" r:id="rId5"/>
    <p:sldId id="287" r:id="rId6"/>
    <p:sldId id="289" r:id="rId7"/>
    <p:sldId id="290" r:id="rId8"/>
    <p:sldId id="291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4" r:id="rId20"/>
    <p:sldId id="305" r:id="rId21"/>
    <p:sldId id="306" r:id="rId22"/>
    <p:sldId id="325" r:id="rId23"/>
    <p:sldId id="326" r:id="rId24"/>
    <p:sldId id="307" r:id="rId25"/>
    <p:sldId id="308" r:id="rId26"/>
    <p:sldId id="309" r:id="rId27"/>
    <p:sldId id="310" r:id="rId28"/>
    <p:sldId id="311" r:id="rId29"/>
    <p:sldId id="312" r:id="rId30"/>
    <p:sldId id="313" r:id="rId31"/>
    <p:sldId id="315" r:id="rId32"/>
    <p:sldId id="316" r:id="rId33"/>
    <p:sldId id="317" r:id="rId34"/>
    <p:sldId id="318" r:id="rId35"/>
    <p:sldId id="324" r:id="rId36"/>
    <p:sldId id="323" r:id="rId37"/>
    <p:sldId id="322" r:id="rId38"/>
    <p:sldId id="319" r:id="rId39"/>
    <p:sldId id="320" r:id="rId40"/>
    <p:sldId id="321" r:id="rId41"/>
    <p:sldId id="327" r:id="rId42"/>
    <p:sldId id="328" r:id="rId43"/>
    <p:sldId id="281" r:id="rId4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8" d="100"/>
          <a:sy n="118" d="100"/>
        </p:scale>
        <p:origin x="1170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1944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18B2EDDF-D110-CD4A-8069-3C601BC21FC5}" type="datetimeFigureOut">
              <a:rPr lang="en-US"/>
              <a:pPr/>
              <a:t>1/17/2018</a:t>
            </a:fld>
            <a:endParaRPr lang="en-US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8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8E93A8C4-9069-4B4D-B37F-E3DC5032A85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027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24D3437D-AE48-C041-A8EA-F6CB04F678ED}" type="datetimeFigureOut">
              <a:rPr lang="en-US"/>
              <a:pPr/>
              <a:t>1/17/2018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6B8688CE-21A5-0744-973B-362A779040D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097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355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936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501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038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6613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048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068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162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132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584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090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9D980C0-FB6C-43DF-A328-85AE18E293B7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4650025-F7DF-4E42-A0B5-FC8137DC848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350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D7496EC-9737-47BE-A6C8-016D6276BA5C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6E1F59-9A6A-3640-B8DC-4BDADCD40C1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03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9AA21D9-3ACC-4954-89E6-B139F7657897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66447E-1889-7A49-8F7B-1CD4514D038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68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CBC00EF-FAA5-4F06-8CE8-51FDE74B3060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3FD0B6-D55F-2B48-B130-06B143462DC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761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2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9D5459B-08FE-4F21-B111-27F7B9E5C467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6CC3C65-4E94-DC41-A8F6-84A5D794725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78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F743606-2A51-4890-936C-D8F9A0F1570D}" type="datetime1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CD6718-FFA2-DC40-ABF1-9140307C7F1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794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FA5A16B-875D-47DC-9EB3-2DDDFFD33675}" type="datetime1">
              <a:rPr lang="en-US" smtClean="0"/>
              <a:t>1/17/2018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CCAD60-C0BD-E548-8D30-61A6CC4258F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188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6F5F72-201F-43D4-8652-EE29AC539F51}" type="datetime1">
              <a:rPr lang="en-US" smtClean="0"/>
              <a:t>1/17/2018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549E3E2-ADEC-5248-BE8A-CCA4B83A456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93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58DBE46-24CD-49E3-A43D-36F5C2AD6B52}" type="datetime1">
              <a:rPr lang="en-US" smtClean="0"/>
              <a:t>1/17/2018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257AB5-42B7-1340-951B-E65C73A5BF7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409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934154D-89D1-4FAC-AC50-BD49A257A84A}" type="datetime1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767CA1-F866-1C47-A96E-063B51071B2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99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1793EEC-67DE-42A9-80EF-156CADD5B75D}" type="datetime1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CCAC61-FAF0-B34F-A18F-A026DBEC2C3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809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EBFAA496-21C3-4D98-B3A3-9EFD7B0B27D7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CB4D3022-D77E-FA45-88D8-A1E91D47F0F1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eaLnBrk="1" hangingPunct="1"/>
            <a:r>
              <a:rPr lang="en-US" b="1">
                <a:latin typeface="Calibri" charset="0"/>
              </a:rPr>
              <a:t>MEDB 5510</a:t>
            </a:r>
            <a:br>
              <a:rPr lang="en-US" b="1">
                <a:latin typeface="Calibri" charset="0"/>
              </a:rPr>
            </a:br>
            <a:r>
              <a:rPr lang="en-US" b="1">
                <a:latin typeface="Calibri" charset="0"/>
              </a:rPr>
              <a:t>Clinical Research Methods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6E4FA34-10E4-8040-BD53-6AA8B3B700D6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052" name="Text Box 7"/>
          <p:cNvSpPr txBox="1">
            <a:spLocks noChangeArrowheads="1"/>
          </p:cNvSpPr>
          <p:nvPr/>
        </p:nvSpPr>
        <p:spPr bwMode="auto">
          <a:xfrm>
            <a:off x="2057400" y="4038600"/>
            <a:ext cx="49530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sz="2400" b="1" dirty="0"/>
              <a:t>Week </a:t>
            </a:r>
            <a:r>
              <a:rPr lang="en-US" sz="2400" b="1" dirty="0" smtClean="0"/>
              <a:t>12</a:t>
            </a:r>
            <a:endParaRPr lang="en-US" sz="2400" b="1" dirty="0" smtClean="0"/>
          </a:p>
          <a:p>
            <a:pPr algn="ctr" eaLnBrk="1" hangingPunct="1">
              <a:spcBef>
                <a:spcPct val="50000"/>
              </a:spcBef>
            </a:pPr>
            <a:r>
              <a:rPr lang="en-US" sz="2400" b="1" dirty="0" smtClean="0"/>
              <a:t>Data Analysis &amp; Interpretation</a:t>
            </a:r>
            <a:endParaRPr lang="en-US" sz="2400" b="1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- NHST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334001"/>
          </a:xfrm>
        </p:spPr>
        <p:txBody>
          <a:bodyPr/>
          <a:lstStyle/>
          <a:p>
            <a:r>
              <a:rPr lang="en-US" b="1" dirty="0" smtClean="0"/>
              <a:t>Statistical testing – possible outcomes</a:t>
            </a:r>
            <a:endParaRPr lang="en-US" b="1" dirty="0"/>
          </a:p>
        </p:txBody>
      </p:sp>
      <p:pic>
        <p:nvPicPr>
          <p:cNvPr id="6" name="Picture 5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73" t="8296" r="9608" b="57623"/>
          <a:stretch/>
        </p:blipFill>
        <p:spPr bwMode="auto">
          <a:xfrm>
            <a:off x="1200785" y="1570926"/>
            <a:ext cx="6742430" cy="47498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9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- NHST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/>
              <a:t>Statistical testing – possible outcomes</a:t>
            </a:r>
            <a:endParaRPr lang="en-US" b="1" dirty="0"/>
          </a:p>
        </p:txBody>
      </p:sp>
      <p:pic>
        <p:nvPicPr>
          <p:cNvPr id="5" name="Picture 4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55" t="41928" r="8419" b="26010"/>
          <a:stretch/>
        </p:blipFill>
        <p:spPr bwMode="auto">
          <a:xfrm>
            <a:off x="1219200" y="1676400"/>
            <a:ext cx="6697345" cy="450024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93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- NHST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199"/>
            <a:ext cx="8229600" cy="5105401"/>
          </a:xfrm>
        </p:spPr>
        <p:txBody>
          <a:bodyPr/>
          <a:lstStyle/>
          <a:p>
            <a:r>
              <a:rPr lang="en-US" b="1" dirty="0" smtClean="0"/>
              <a:t>Statistical testing </a:t>
            </a:r>
          </a:p>
          <a:p>
            <a:pPr lvl="1"/>
            <a:r>
              <a:rPr lang="en-US" b="1" dirty="0" smtClean="0"/>
              <a:t>Fig 16.3 – Directional negative</a:t>
            </a:r>
          </a:p>
          <a:p>
            <a:pPr lvl="2"/>
            <a:r>
              <a:rPr lang="en-US" b="1" dirty="0" smtClean="0"/>
              <a:t>Example – hypothesize that intervention will result in reduction of symptoms</a:t>
            </a:r>
          </a:p>
          <a:p>
            <a:pPr lvl="1"/>
            <a:r>
              <a:rPr lang="en-US" b="1" dirty="0" smtClean="0"/>
              <a:t>If you made a directional positive alternative hypothesis …. ?</a:t>
            </a:r>
          </a:p>
          <a:p>
            <a:pPr lvl="1"/>
            <a:endParaRPr lang="en-US" b="1" dirty="0" smtClean="0"/>
          </a:p>
          <a:p>
            <a:pPr lvl="1"/>
            <a:endParaRPr lang="en-US" b="1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3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- NHST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/>
              <a:t>Statistical testing </a:t>
            </a:r>
          </a:p>
          <a:p>
            <a:pPr lvl="1"/>
            <a:r>
              <a:rPr lang="en-US" b="1" dirty="0" smtClean="0"/>
              <a:t>Fig 16.4 – Non-directional</a:t>
            </a:r>
          </a:p>
          <a:p>
            <a:pPr lvl="1"/>
            <a:endParaRPr lang="en-US" b="1" dirty="0"/>
          </a:p>
        </p:txBody>
      </p:sp>
      <p:pic>
        <p:nvPicPr>
          <p:cNvPr id="4" name="Picture 3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81" t="9139" r="21784" b="66144"/>
          <a:stretch/>
        </p:blipFill>
        <p:spPr bwMode="auto">
          <a:xfrm>
            <a:off x="1143000" y="2209800"/>
            <a:ext cx="6555105" cy="369316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Power Analysis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199"/>
            <a:ext cx="8229600" cy="5105401"/>
          </a:xfrm>
        </p:spPr>
        <p:txBody>
          <a:bodyPr/>
          <a:lstStyle/>
          <a:p>
            <a:r>
              <a:rPr lang="en-US" b="1" dirty="0" smtClean="0"/>
              <a:t>Probability of rejecting a false H</a:t>
            </a:r>
            <a:r>
              <a:rPr lang="en-US" b="1" baseline="-25000" dirty="0" smtClean="0"/>
              <a:t>0</a:t>
            </a:r>
          </a:p>
          <a:p>
            <a:pPr lvl="1"/>
            <a:r>
              <a:rPr lang="en-US" b="1" dirty="0" smtClean="0"/>
              <a:t>This is a GOOD thing!</a:t>
            </a:r>
          </a:p>
          <a:p>
            <a:pPr lvl="1"/>
            <a:r>
              <a:rPr lang="en-US" b="1" dirty="0" smtClean="0"/>
              <a:t>Want to maximize this (within reasonable limits!)</a:t>
            </a:r>
          </a:p>
          <a:p>
            <a:pPr marL="342900" lvl="1" indent="-342900">
              <a:buFont typeface="Arial" charset="0"/>
              <a:buChar char="•"/>
            </a:pPr>
            <a:r>
              <a:rPr lang="en-US" altLang="ja-JP" sz="3200" b="1" dirty="0" smtClean="0">
                <a:latin typeface="Calibri" charset="0"/>
              </a:rPr>
              <a:t>What is power analysis</a:t>
            </a:r>
          </a:p>
          <a:p>
            <a:pPr lvl="1"/>
            <a:r>
              <a:rPr lang="en-US" b="1" dirty="0" smtClean="0">
                <a:solidFill>
                  <a:prstClr val="black"/>
                </a:solidFill>
              </a:rPr>
              <a:t>“… the probability that his investigation would lead to statistically significant results.”</a:t>
            </a:r>
            <a:endParaRPr lang="en-US" b="1" dirty="0">
              <a:solidFill>
                <a:prstClr val="black"/>
              </a:solidFill>
            </a:endParaRPr>
          </a:p>
          <a:p>
            <a:pPr marL="0" indent="0">
              <a:buNone/>
            </a:pPr>
            <a:endParaRPr lang="en-US" b="1" dirty="0" smtClean="0"/>
          </a:p>
          <a:p>
            <a:endParaRPr lang="en-US" b="1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98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Power Analysis</a:t>
            </a:r>
            <a:endParaRPr lang="en-US" sz="4000" b="1" dirty="0">
              <a:latin typeface="Calibri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9706749"/>
              </p:ext>
            </p:extLst>
          </p:nvPr>
        </p:nvGraphicFramePr>
        <p:xfrm>
          <a:off x="609600" y="2057398"/>
          <a:ext cx="7772400" cy="3810002"/>
        </p:xfrm>
        <a:graphic>
          <a:graphicData uri="http://schemas.openxmlformats.org/drawingml/2006/table">
            <a:tbl>
              <a:tblPr/>
              <a:tblGrid>
                <a:gridCol w="2590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68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latin typeface="Arial"/>
                          <a:ea typeface="Calibri"/>
                          <a:cs typeface="Times New Roman"/>
                        </a:rPr>
                        <a:t>TRUTH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078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latin typeface="Arial"/>
                          <a:ea typeface="Calibri"/>
                          <a:cs typeface="Times New Roman"/>
                        </a:rPr>
                        <a:t>DECISION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H</a:t>
                      </a:r>
                      <a:r>
                        <a:rPr lang="en-US" sz="1200" b="1" baseline="-25000" dirty="0">
                          <a:latin typeface="Arial"/>
                          <a:ea typeface="Calibri"/>
                          <a:cs typeface="Times New Roman"/>
                        </a:rPr>
                        <a:t>o</a:t>
                      </a: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 is true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(there is no relationship)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Arial"/>
                          <a:ea typeface="Calibri"/>
                          <a:cs typeface="Times New Roman"/>
                        </a:rPr>
                        <a:t>H</a:t>
                      </a:r>
                      <a:r>
                        <a:rPr lang="en-US" sz="1200" b="1" baseline="-25000">
                          <a:latin typeface="Arial"/>
                          <a:ea typeface="Calibri"/>
                          <a:cs typeface="Times New Roman"/>
                        </a:rPr>
                        <a:t>o</a:t>
                      </a:r>
                      <a:r>
                        <a:rPr lang="en-US" sz="1200" b="1">
                          <a:latin typeface="Arial"/>
                          <a:ea typeface="Calibri"/>
                          <a:cs typeface="Times New Roman"/>
                        </a:rPr>
                        <a:t> is false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Arial"/>
                          <a:ea typeface="Calibri"/>
                          <a:cs typeface="Times New Roman"/>
                        </a:rPr>
                        <a:t>(there is a relationship)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118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Reject H</a:t>
                      </a:r>
                      <a:r>
                        <a:rPr lang="en-US" sz="1200" b="1" baseline="-25000" dirty="0">
                          <a:latin typeface="Arial"/>
                          <a:ea typeface="Calibri"/>
                          <a:cs typeface="Times New Roman"/>
                        </a:rPr>
                        <a:t>o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(you find a relationship)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Type I Error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latin typeface="Arial"/>
                          <a:ea typeface="Calibri"/>
                          <a:cs typeface="Times New Roman"/>
                        </a:rPr>
                        <a:t>Alpha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latin typeface="Arial"/>
                          <a:ea typeface="Calibri"/>
                          <a:cs typeface="Times New Roman"/>
                        </a:rPr>
                        <a:t>Correct</a:t>
                      </a: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(Decision agrees with Truth</a:t>
                      </a:r>
                      <a:r>
                        <a:rPr lang="en-US" sz="1200" b="1" dirty="0" smtClean="0">
                          <a:latin typeface="Arial"/>
                          <a:ea typeface="Calibri"/>
                          <a:cs typeface="Times New Roman"/>
                        </a:rPr>
                        <a:t>)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solidFill>
                            <a:srgbClr val="FF0000"/>
                          </a:solidFill>
                          <a:latin typeface="Arial"/>
                          <a:ea typeface="Calibri"/>
                          <a:cs typeface="Times New Roman"/>
                        </a:rPr>
                        <a:t>Power</a:t>
                      </a:r>
                      <a:endParaRPr lang="en-US" sz="1100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9118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Arial"/>
                          <a:ea typeface="Calibri"/>
                          <a:cs typeface="Times New Roman"/>
                        </a:rPr>
                        <a:t>Do not reject H</a:t>
                      </a:r>
                      <a:r>
                        <a:rPr lang="en-US" sz="1200" b="1" baseline="-25000">
                          <a:latin typeface="Arial"/>
                          <a:ea typeface="Calibri"/>
                          <a:cs typeface="Times New Roman"/>
                        </a:rPr>
                        <a:t>o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Arial"/>
                          <a:ea typeface="Calibri"/>
                          <a:cs typeface="Times New Roman"/>
                        </a:rPr>
                        <a:t>(you do NOT find a relationship)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latin typeface="Arial"/>
                          <a:ea typeface="Calibri"/>
                          <a:cs typeface="Times New Roman"/>
                        </a:rPr>
                        <a:t>Correct</a:t>
                      </a: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(Decision agrees with Truth)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Type II Error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Beta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"/>
                          <a:ea typeface="Calibri"/>
                          <a:cs typeface="Times New Roman"/>
                        </a:rPr>
                        <a:t>(Power = 1 - Beta)</a:t>
                      </a:r>
                      <a:endParaRPr lang="en-US" sz="1100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04800" y="6324600"/>
            <a:ext cx="236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(</a:t>
            </a:r>
            <a:r>
              <a:rPr lang="en-US" sz="1200" dirty="0" err="1" smtClean="0"/>
              <a:t>Portney</a:t>
            </a:r>
            <a:r>
              <a:rPr lang="en-US" sz="1200" dirty="0" smtClean="0"/>
              <a:t> &amp; Watkins, 2009)</a:t>
            </a:r>
            <a:endParaRPr lang="en-US" sz="1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1"/>
            <a:ext cx="8229600" cy="914399"/>
          </a:xfrm>
        </p:spPr>
        <p:txBody>
          <a:bodyPr/>
          <a:lstStyle/>
          <a:p>
            <a:r>
              <a:rPr lang="en-US" b="1" dirty="0" smtClean="0">
                <a:latin typeface="Calibri" panose="020F0502020204030204" pitchFamily="34" charset="0"/>
              </a:rPr>
              <a:t>Power of a study</a:t>
            </a:r>
            <a:endParaRPr lang="en-US" b="1" dirty="0">
              <a:latin typeface="Calibri" panose="020F050202020403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847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Power Analysis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334001"/>
          </a:xfrm>
        </p:spPr>
        <p:txBody>
          <a:bodyPr/>
          <a:lstStyle/>
          <a:p>
            <a:r>
              <a:rPr lang="en-US" sz="2800" b="1" dirty="0" smtClean="0"/>
              <a:t>Power of a study – probability of rejecting a false null hypothesis</a:t>
            </a:r>
            <a:endParaRPr lang="en-US" sz="2800" b="1" dirty="0"/>
          </a:p>
        </p:txBody>
      </p:sp>
      <p:pic>
        <p:nvPicPr>
          <p:cNvPr id="5" name="Picture 4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55" t="41928" r="8419" b="26010"/>
          <a:stretch/>
        </p:blipFill>
        <p:spPr bwMode="auto">
          <a:xfrm>
            <a:off x="1143000" y="1905000"/>
            <a:ext cx="6697345" cy="450024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83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Power Analysis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panose="020F0502020204030204" pitchFamily="34" charset="0"/>
              </a:rPr>
              <a:t>Statistical power analysis concepts (Cohen)</a:t>
            </a:r>
          </a:p>
          <a:p>
            <a:pPr lvl="1"/>
            <a:r>
              <a:rPr lang="en-US" b="1" dirty="0" smtClean="0">
                <a:latin typeface="Calibri" panose="020F0502020204030204" pitchFamily="34" charset="0"/>
              </a:rPr>
              <a:t>Significance criterion – alpha</a:t>
            </a:r>
          </a:p>
          <a:p>
            <a:pPr lvl="1"/>
            <a:r>
              <a:rPr lang="en-US" b="1" dirty="0" smtClean="0">
                <a:latin typeface="Calibri" panose="020F0502020204030204" pitchFamily="34" charset="0"/>
              </a:rPr>
              <a:t>Power – desired level</a:t>
            </a:r>
          </a:p>
          <a:p>
            <a:pPr lvl="1"/>
            <a:r>
              <a:rPr lang="en-US" b="1" dirty="0" smtClean="0">
                <a:latin typeface="Calibri" panose="020F0502020204030204" pitchFamily="34" charset="0"/>
              </a:rPr>
              <a:t>Sample size</a:t>
            </a:r>
          </a:p>
          <a:p>
            <a:pPr lvl="1"/>
            <a:r>
              <a:rPr lang="en-US" b="1" dirty="0" smtClean="0">
                <a:latin typeface="Calibri" panose="020F0502020204030204" pitchFamily="34" charset="0"/>
              </a:rPr>
              <a:t>Effect size</a:t>
            </a:r>
          </a:p>
          <a:p>
            <a:r>
              <a:rPr lang="en-US" b="1" dirty="0" smtClean="0">
                <a:latin typeface="Calibri" panose="020F0502020204030204" pitchFamily="34" charset="0"/>
              </a:rPr>
              <a:t>Power analysis method depends on research design</a:t>
            </a:r>
          </a:p>
          <a:p>
            <a:endParaRPr lang="en-US" b="1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469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Power Analysis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Performing a power analysis when planning a study</a:t>
            </a:r>
          </a:p>
          <a:p>
            <a:pPr lvl="1"/>
            <a:r>
              <a:rPr lang="en-US" b="1" dirty="0" smtClean="0">
                <a:latin typeface="Calibri" charset="0"/>
              </a:rPr>
              <a:t>What is the study design?</a:t>
            </a:r>
          </a:p>
          <a:p>
            <a:pPr lvl="1"/>
            <a:r>
              <a:rPr lang="en-US" b="1" dirty="0" smtClean="0">
                <a:latin typeface="Calibri" charset="0"/>
              </a:rPr>
              <a:t>What do you already know about the measure you are interested in?</a:t>
            </a:r>
          </a:p>
          <a:p>
            <a:pPr lvl="1"/>
            <a:r>
              <a:rPr lang="en-US" b="1" dirty="0" smtClean="0">
                <a:latin typeface="Calibri" charset="0"/>
              </a:rPr>
              <a:t>What significance level to you want to use for hypothesis testing?</a:t>
            </a:r>
          </a:p>
          <a:p>
            <a:pPr lvl="1"/>
            <a:r>
              <a:rPr lang="en-US" b="1" dirty="0" smtClean="0">
                <a:latin typeface="Calibri" charset="0"/>
              </a:rPr>
              <a:t>What level of power do you want to achieve?</a:t>
            </a: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75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Power Analysis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Determining power (Fig 16.1)</a:t>
            </a:r>
          </a:p>
          <a:p>
            <a:endParaRPr lang="en-US" b="1" dirty="0" smtClean="0">
              <a:latin typeface="Calibri" charset="0"/>
            </a:endParaRPr>
          </a:p>
          <a:p>
            <a:pPr lvl="1"/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69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 idx="4294967295"/>
          </p:nvPr>
        </p:nvSpPr>
        <p:spPr>
          <a:xfrm>
            <a:off x="6858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sz="3600" b="1" dirty="0" smtClean="0">
                <a:latin typeface="Calibri" charset="0"/>
              </a:rPr>
              <a:t>Making Inferences - NHST</a:t>
            </a:r>
            <a:endParaRPr lang="en-US" sz="3600" b="1" dirty="0">
              <a:latin typeface="Calibri" charset="0"/>
            </a:endParaRPr>
          </a:p>
        </p:txBody>
      </p:sp>
      <p:sp>
        <p:nvSpPr>
          <p:cNvPr id="4099" name="Subtitle 2"/>
          <p:cNvSpPr>
            <a:spLocks noGrp="1"/>
          </p:cNvSpPr>
          <p:nvPr>
            <p:ph idx="4294967295"/>
          </p:nvPr>
        </p:nvSpPr>
        <p:spPr>
          <a:xfrm>
            <a:off x="457200" y="1066800"/>
            <a:ext cx="8229600" cy="5059363"/>
          </a:xfrm>
        </p:spPr>
        <p:txBody>
          <a:bodyPr/>
          <a:lstStyle/>
          <a:p>
            <a:pPr eaLnBrk="1" hangingPunct="1"/>
            <a:r>
              <a:rPr lang="en-US" b="1" dirty="0">
                <a:latin typeface="Calibri" charset="0"/>
              </a:rPr>
              <a:t>Populations </a:t>
            </a:r>
            <a:r>
              <a:rPr lang="en-US" b="1" dirty="0" smtClean="0">
                <a:latin typeface="Calibri" charset="0"/>
              </a:rPr>
              <a:t>versus Samples</a:t>
            </a:r>
          </a:p>
          <a:p>
            <a:pPr eaLnBrk="1" hangingPunct="1"/>
            <a:r>
              <a:rPr lang="en-US" b="1" dirty="0" smtClean="0">
                <a:latin typeface="Calibri" charset="0"/>
              </a:rPr>
              <a:t>Use inferential statistics 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Sample statistics (M, SD) </a:t>
            </a:r>
            <a:r>
              <a:rPr lang="en-US" b="1" dirty="0" smtClean="0">
                <a:latin typeface="Calibri" charset="0"/>
                <a:sym typeface="Wingdings"/>
              </a:rPr>
              <a:t> </a:t>
            </a:r>
          </a:p>
          <a:p>
            <a:pPr lvl="1" eaLnBrk="1" hangingPunct="1"/>
            <a:r>
              <a:rPr lang="en-US" b="1" dirty="0" smtClean="0">
                <a:latin typeface="Calibri" charset="0"/>
                <a:sym typeface="Wingdings"/>
              </a:rPr>
              <a:t>Population parameters (mu, sigma)</a:t>
            </a:r>
          </a:p>
          <a:p>
            <a:pPr eaLnBrk="1" hangingPunct="1"/>
            <a:r>
              <a:rPr lang="en-US" b="1" dirty="0" smtClean="0">
                <a:latin typeface="Calibri" charset="0"/>
              </a:rPr>
              <a:t>Null Hypothesis Significance Testing (NHST)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Null hypothesis (H</a:t>
            </a:r>
            <a:r>
              <a:rPr lang="en-US" b="1" baseline="-25000" dirty="0" smtClean="0">
                <a:latin typeface="Calibri" charset="0"/>
              </a:rPr>
              <a:t>0</a:t>
            </a:r>
            <a:r>
              <a:rPr lang="en-US" b="1" dirty="0" smtClean="0">
                <a:latin typeface="Calibri" charset="0"/>
              </a:rPr>
              <a:t>)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Alternative hypothesis (H</a:t>
            </a:r>
            <a:r>
              <a:rPr lang="en-US" b="1" baseline="-25000" dirty="0" smtClean="0">
                <a:latin typeface="Calibri" charset="0"/>
              </a:rPr>
              <a:t>1</a:t>
            </a:r>
            <a:r>
              <a:rPr lang="en-US" b="1" dirty="0" smtClean="0">
                <a:latin typeface="Calibri" charset="0"/>
              </a:rPr>
              <a:t>) </a:t>
            </a:r>
          </a:p>
          <a:p>
            <a:pPr lvl="2" eaLnBrk="1" hangingPunct="1"/>
            <a:r>
              <a:rPr lang="en-US" b="1" dirty="0" smtClean="0">
                <a:latin typeface="Calibri" charset="0"/>
              </a:rPr>
              <a:t>AKA research hypothesis</a:t>
            </a:r>
          </a:p>
          <a:p>
            <a:pPr lvl="2" eaLnBrk="1" hangingPunct="1"/>
            <a:r>
              <a:rPr lang="en-US" b="1" dirty="0" smtClean="0">
                <a:latin typeface="Calibri" charset="0"/>
              </a:rPr>
              <a:t>Directional</a:t>
            </a:r>
          </a:p>
          <a:p>
            <a:pPr lvl="2" eaLnBrk="1" hangingPunct="1"/>
            <a:r>
              <a:rPr lang="en-US" b="1" dirty="0" smtClean="0">
                <a:latin typeface="Calibri" charset="0"/>
              </a:rPr>
              <a:t>Non-directional</a:t>
            </a:r>
          </a:p>
          <a:p>
            <a:pPr lvl="1" eaLnBrk="1" hangingPunct="1"/>
            <a:endParaRPr lang="en-US" b="1" dirty="0">
              <a:latin typeface="Calibri" charset="0"/>
            </a:endParaRPr>
          </a:p>
          <a:p>
            <a:pPr lvl="1" eaLnBrk="1" hangingPunct="1"/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E48E2D2B-EAF3-A147-A084-C6D6318DAC9C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2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7AB5-42B7-1340-951B-E65C73A5BF78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990600"/>
            <a:ext cx="8229600" cy="5257800"/>
          </a:xfrm>
        </p:spPr>
        <p:txBody>
          <a:bodyPr/>
          <a:lstStyle/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  <a:p>
            <a:pPr lvl="1"/>
            <a:endParaRPr lang="en-US" b="1" dirty="0">
              <a:latin typeface="Calibri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9" t="8744" r="5822" b="13229"/>
          <a:stretch/>
        </p:blipFill>
        <p:spPr bwMode="auto">
          <a:xfrm>
            <a:off x="1600200" y="0"/>
            <a:ext cx="6096000" cy="68580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35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Power Analysis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Increasing power – </a:t>
            </a:r>
          </a:p>
          <a:p>
            <a:pPr lvl="1"/>
            <a:r>
              <a:rPr lang="en-US" b="1" dirty="0" smtClean="0">
                <a:latin typeface="Calibri" charset="0"/>
              </a:rPr>
              <a:t>Alpha level</a:t>
            </a:r>
          </a:p>
          <a:p>
            <a:pPr lvl="1"/>
            <a:r>
              <a:rPr lang="en-US" b="1" dirty="0" smtClean="0">
                <a:latin typeface="Calibri" charset="0"/>
              </a:rPr>
              <a:t>Formulation of hypothesis</a:t>
            </a:r>
          </a:p>
          <a:p>
            <a:pPr lvl="1"/>
            <a:r>
              <a:rPr lang="en-US" b="1" dirty="0" smtClean="0">
                <a:latin typeface="Calibri" charset="0"/>
              </a:rPr>
              <a:t>Decrease variability / increase precision </a:t>
            </a:r>
          </a:p>
          <a:p>
            <a:pPr lvl="2"/>
            <a:r>
              <a:rPr lang="en-US" b="1" dirty="0" smtClean="0">
                <a:latin typeface="Calibri" charset="0"/>
              </a:rPr>
              <a:t>Groups</a:t>
            </a:r>
          </a:p>
          <a:p>
            <a:pPr lvl="2"/>
            <a:r>
              <a:rPr lang="en-US" b="1" dirty="0" smtClean="0">
                <a:latin typeface="Calibri" charset="0"/>
              </a:rPr>
              <a:t>Outcome measure(s)</a:t>
            </a:r>
          </a:p>
          <a:p>
            <a:pPr lvl="1"/>
            <a:r>
              <a:rPr lang="en-US" b="1" dirty="0" smtClean="0">
                <a:latin typeface="Calibri" charset="0"/>
              </a:rPr>
              <a:t>Increase sample size</a:t>
            </a:r>
          </a:p>
          <a:p>
            <a:endParaRPr lang="en-US" b="1" dirty="0" smtClean="0">
              <a:latin typeface="Calibri" charset="0"/>
            </a:endParaRPr>
          </a:p>
          <a:p>
            <a:pPr lvl="1"/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18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Power Analysis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  <a:p>
            <a:pPr lvl="1"/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9" t="4584" r="16660" b="51653"/>
          <a:stretch/>
        </p:blipFill>
        <p:spPr bwMode="auto">
          <a:xfrm>
            <a:off x="1295400" y="932022"/>
            <a:ext cx="6657975" cy="552735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2886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Power Analysis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  <a:p>
            <a:pPr lvl="1"/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7" name="Picture 6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" t="4167" r="9436" b="44255"/>
          <a:stretch/>
        </p:blipFill>
        <p:spPr bwMode="auto">
          <a:xfrm>
            <a:off x="1219200" y="914399"/>
            <a:ext cx="6815137" cy="538035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3262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Problems with NHST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Knowledge based on outcome of single study</a:t>
            </a:r>
          </a:p>
          <a:p>
            <a:r>
              <a:rPr lang="en-US" b="1" dirty="0" smtClean="0">
                <a:latin typeface="Calibri" charset="0"/>
              </a:rPr>
              <a:t>Interpretation of statistical significance</a:t>
            </a:r>
          </a:p>
          <a:p>
            <a:r>
              <a:rPr lang="en-US" b="1" dirty="0" smtClean="0">
                <a:latin typeface="Calibri" charset="0"/>
              </a:rPr>
              <a:t>Complications</a:t>
            </a:r>
          </a:p>
          <a:p>
            <a:pPr lvl="1"/>
            <a:r>
              <a:rPr lang="en-US" b="1" dirty="0" smtClean="0">
                <a:latin typeface="Calibri" charset="0"/>
              </a:rPr>
              <a:t>H</a:t>
            </a:r>
            <a:r>
              <a:rPr lang="en-US" b="1" baseline="-25000" dirty="0" smtClean="0">
                <a:latin typeface="Calibri" charset="0"/>
              </a:rPr>
              <a:t>0</a:t>
            </a:r>
            <a:r>
              <a:rPr lang="en-US" b="1" dirty="0" smtClean="0">
                <a:latin typeface="Calibri" charset="0"/>
              </a:rPr>
              <a:t> is rarely true – in a strict sense</a:t>
            </a:r>
          </a:p>
          <a:p>
            <a:pPr lvl="1"/>
            <a:r>
              <a:rPr lang="en-US" b="1" dirty="0" smtClean="0">
                <a:latin typeface="Calibri" charset="0"/>
              </a:rPr>
              <a:t>Too large of a sample size – hard NOT to get statistical significance</a:t>
            </a:r>
          </a:p>
          <a:p>
            <a:pPr lvl="1"/>
            <a:r>
              <a:rPr lang="en-US" b="1" dirty="0" smtClean="0">
                <a:latin typeface="Calibri" charset="0"/>
              </a:rPr>
              <a:t>Significance testing as a dichotomous decision</a:t>
            </a:r>
          </a:p>
          <a:p>
            <a:pPr lvl="1"/>
            <a:r>
              <a:rPr lang="en-US" b="1" dirty="0" smtClean="0">
                <a:latin typeface="Calibri" charset="0"/>
              </a:rPr>
              <a:t>Interpretation of changes in the p value</a:t>
            </a:r>
          </a:p>
          <a:p>
            <a:pPr lvl="1"/>
            <a:r>
              <a:rPr lang="en-US" b="1" dirty="0" smtClean="0">
                <a:latin typeface="Calibri" charset="0"/>
              </a:rPr>
              <a:t>Statistical significant versus clinical/</a:t>
            </a:r>
            <a:r>
              <a:rPr lang="en-US" b="1" dirty="0" err="1" smtClean="0">
                <a:latin typeface="Calibri" charset="0"/>
              </a:rPr>
              <a:t>substative</a:t>
            </a:r>
            <a:r>
              <a:rPr lang="en-US" b="1" dirty="0" smtClean="0">
                <a:latin typeface="Calibri" charset="0"/>
              </a:rPr>
              <a:t> meaningfulness</a:t>
            </a:r>
          </a:p>
          <a:p>
            <a:endParaRPr lang="en-US" b="1" dirty="0" smtClean="0">
              <a:latin typeface="Calibri" charset="0"/>
            </a:endParaRPr>
          </a:p>
          <a:p>
            <a:pPr lvl="1"/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22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Improving NHST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399"/>
            <a:ext cx="8229600" cy="5029201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Propose specific alternative hypotheses</a:t>
            </a:r>
          </a:p>
          <a:p>
            <a:r>
              <a:rPr lang="en-US" b="1" dirty="0" smtClean="0">
                <a:latin typeface="Calibri" charset="0"/>
              </a:rPr>
              <a:t>Use a random sample if possible</a:t>
            </a:r>
          </a:p>
          <a:p>
            <a:r>
              <a:rPr lang="en-US" b="1" dirty="0" smtClean="0">
                <a:latin typeface="Calibri" charset="0"/>
              </a:rPr>
              <a:t>Use an outcome variable that has good reliability and validity</a:t>
            </a:r>
          </a:p>
          <a:p>
            <a:r>
              <a:rPr lang="en-US" b="1" dirty="0" smtClean="0">
                <a:latin typeface="Calibri" charset="0"/>
              </a:rPr>
              <a:t>Have a good idea of the level of difference that will be clinically important</a:t>
            </a:r>
          </a:p>
          <a:p>
            <a:endParaRPr lang="en-US" b="1" dirty="0" smtClean="0">
              <a:latin typeface="Calibri" charset="0"/>
            </a:endParaRPr>
          </a:p>
          <a:p>
            <a:endParaRPr lang="en-US" b="1" dirty="0" smtClean="0">
              <a:latin typeface="Calibri" charset="0"/>
            </a:endParaRPr>
          </a:p>
          <a:p>
            <a:pPr lvl="1"/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939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-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51816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EBA – Evidence-Based Approach</a:t>
            </a:r>
          </a:p>
          <a:p>
            <a:pPr lvl="1"/>
            <a:r>
              <a:rPr lang="en-US" b="1" dirty="0" smtClean="0">
                <a:latin typeface="Calibri" charset="0"/>
              </a:rPr>
              <a:t>Reliability of findings</a:t>
            </a:r>
          </a:p>
          <a:p>
            <a:pPr lvl="1"/>
            <a:r>
              <a:rPr lang="en-US" b="1" dirty="0" smtClean="0">
                <a:latin typeface="Calibri" charset="0"/>
              </a:rPr>
              <a:t>Accumulation of evidence</a:t>
            </a:r>
          </a:p>
          <a:p>
            <a:r>
              <a:rPr lang="en-US" b="1" dirty="0" smtClean="0">
                <a:latin typeface="Calibri" charset="0"/>
              </a:rPr>
              <a:t>Premise – “… a single study is not sufficient to use as evidence to substantiate a hypothesis or theory.”</a:t>
            </a:r>
          </a:p>
          <a:p>
            <a:r>
              <a:rPr lang="en-US" b="1" dirty="0" smtClean="0">
                <a:latin typeface="Calibri" charset="0"/>
              </a:rPr>
              <a:t>Methods</a:t>
            </a:r>
          </a:p>
          <a:p>
            <a:pPr lvl="1"/>
            <a:r>
              <a:rPr lang="en-US" b="1" dirty="0" smtClean="0">
                <a:latin typeface="Calibri" charset="0"/>
              </a:rPr>
              <a:t>Confidence intervals</a:t>
            </a:r>
          </a:p>
          <a:p>
            <a:pPr lvl="1"/>
            <a:r>
              <a:rPr lang="en-US" b="1" dirty="0" smtClean="0">
                <a:latin typeface="Calibri" charset="0"/>
              </a:rPr>
              <a:t>Effect sizes</a:t>
            </a:r>
          </a:p>
          <a:p>
            <a:pPr lvl="1"/>
            <a:r>
              <a:rPr lang="en-US" b="1" dirty="0" smtClean="0">
                <a:latin typeface="Calibri" charset="0"/>
              </a:rPr>
              <a:t>Meta-analysis</a:t>
            </a:r>
          </a:p>
          <a:p>
            <a:pPr lvl="1"/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67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-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51816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Confidence Intervals (CI)</a:t>
            </a:r>
          </a:p>
          <a:p>
            <a:pPr lvl="1"/>
            <a:r>
              <a:rPr lang="en-US" b="1" dirty="0" smtClean="0">
                <a:latin typeface="Calibri" charset="0"/>
              </a:rPr>
              <a:t>Range of scores that </a:t>
            </a:r>
            <a:r>
              <a:rPr lang="en-US" b="1" u="sng" dirty="0" smtClean="0">
                <a:latin typeface="Calibri" charset="0"/>
              </a:rPr>
              <a:t>should</a:t>
            </a:r>
            <a:r>
              <a:rPr lang="en-US" b="1" dirty="0" smtClean="0">
                <a:latin typeface="Calibri" charset="0"/>
              </a:rPr>
              <a:t> contain the true population score</a:t>
            </a:r>
          </a:p>
          <a:p>
            <a:r>
              <a:rPr lang="en-US" b="1" dirty="0" smtClean="0">
                <a:latin typeface="Calibri" charset="0"/>
              </a:rPr>
              <a:t>CI </a:t>
            </a:r>
            <a:r>
              <a:rPr lang="en-US" b="1" dirty="0" smtClean="0">
                <a:latin typeface="Calibri" charset="0"/>
                <a:sym typeface="Wingdings"/>
              </a:rPr>
              <a:t> An interval around the point estimate</a:t>
            </a:r>
          </a:p>
          <a:p>
            <a:r>
              <a:rPr lang="en-US" b="1" dirty="0" smtClean="0">
                <a:latin typeface="Calibri" charset="0"/>
                <a:sym typeface="Wingdings"/>
              </a:rPr>
              <a:t>CI  “… range of the dependent variable scores that </a:t>
            </a:r>
            <a:r>
              <a:rPr lang="en-US" b="1" i="1" dirty="0" smtClean="0">
                <a:latin typeface="Calibri" charset="0"/>
                <a:sym typeface="Wingdings"/>
              </a:rPr>
              <a:t>should contain the true population difference between means</a:t>
            </a:r>
            <a:r>
              <a:rPr lang="en-US" b="1" dirty="0" smtClean="0">
                <a:latin typeface="Calibri" charset="0"/>
                <a:sym typeface="Wingdings"/>
              </a:rPr>
              <a:t>.”</a:t>
            </a:r>
          </a:p>
          <a:p>
            <a:r>
              <a:rPr lang="en-US" b="1" dirty="0" smtClean="0">
                <a:latin typeface="Calibri" charset="0"/>
              </a:rPr>
              <a:t>CI computed using sample mean and standard deviation</a:t>
            </a:r>
          </a:p>
          <a:p>
            <a:endParaRPr lang="en-US" b="1" dirty="0" smtClean="0">
              <a:latin typeface="Calibri" charset="0"/>
            </a:endParaRPr>
          </a:p>
          <a:p>
            <a:pPr lvl="1"/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30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-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51816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Interpretation of CI – </a:t>
            </a:r>
          </a:p>
          <a:p>
            <a:pPr lvl="1"/>
            <a:r>
              <a:rPr lang="en-US" b="1" dirty="0" smtClean="0">
                <a:latin typeface="Calibri" charset="0"/>
              </a:rPr>
              <a:t>95% CI most common</a:t>
            </a:r>
          </a:p>
          <a:p>
            <a:pPr lvl="1"/>
            <a:r>
              <a:rPr lang="en-US" b="1" dirty="0">
                <a:latin typeface="Calibri" charset="0"/>
              </a:rPr>
              <a:t>95% CI – with infinite studies and computed CI, the true population difference would be found within 95% of the intervals </a:t>
            </a:r>
          </a:p>
          <a:p>
            <a:pPr lvl="1"/>
            <a:r>
              <a:rPr lang="en-US" b="1" dirty="0" smtClean="0">
                <a:latin typeface="Calibri" charset="0"/>
              </a:rPr>
              <a:t>NOT – .95 probability that true population difference is within the CI computed from our single study</a:t>
            </a:r>
          </a:p>
          <a:p>
            <a:pPr lvl="1"/>
            <a:r>
              <a:rPr lang="en-US" b="1" dirty="0" smtClean="0">
                <a:latin typeface="Calibri" charset="0"/>
              </a:rPr>
              <a:t>Option – 95% CI for a given study “… </a:t>
            </a:r>
            <a:r>
              <a:rPr lang="en-US" b="1" i="1" dirty="0" smtClean="0">
                <a:latin typeface="Calibri" charset="0"/>
              </a:rPr>
              <a:t>estimates</a:t>
            </a:r>
            <a:r>
              <a:rPr lang="en-US" b="1" dirty="0" smtClean="0">
                <a:latin typeface="Calibri" charset="0"/>
              </a:rPr>
              <a:t> the population mean difference with 95% confidence.”</a:t>
            </a:r>
          </a:p>
          <a:p>
            <a:endParaRPr lang="en-US" b="1" dirty="0" smtClean="0">
              <a:latin typeface="Calibri" charset="0"/>
            </a:endParaRPr>
          </a:p>
          <a:p>
            <a:pPr lvl="1"/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7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-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51816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Why compute and report CI?</a:t>
            </a:r>
          </a:p>
          <a:p>
            <a:pPr lvl="1"/>
            <a:r>
              <a:rPr lang="en-US" b="1" dirty="0" smtClean="0">
                <a:latin typeface="Calibri" charset="0"/>
              </a:rPr>
              <a:t>Part of philosophy to encourage replication</a:t>
            </a:r>
          </a:p>
          <a:p>
            <a:pPr lvl="1"/>
            <a:r>
              <a:rPr lang="en-US" b="1" dirty="0" smtClean="0">
                <a:latin typeface="Calibri" charset="0"/>
              </a:rPr>
              <a:t>Size of interval – “… how much of the estimate might be due to sampling error.”</a:t>
            </a:r>
          </a:p>
          <a:p>
            <a:endParaRPr lang="en-US" b="1" dirty="0" smtClean="0">
              <a:latin typeface="Calibri" charset="0"/>
            </a:endParaRPr>
          </a:p>
          <a:p>
            <a:pPr lvl="1"/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47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 idx="4294967295"/>
          </p:nvPr>
        </p:nvSpPr>
        <p:spPr>
          <a:xfrm>
            <a:off x="6858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sz="3600" b="1" dirty="0" smtClean="0">
                <a:latin typeface="Calibri" charset="0"/>
              </a:rPr>
              <a:t>Making Inferences - NHST</a:t>
            </a:r>
            <a:endParaRPr lang="en-US" sz="3600" b="1" dirty="0">
              <a:latin typeface="Calibri" charset="0"/>
            </a:endParaRPr>
          </a:p>
        </p:txBody>
      </p:sp>
      <p:sp>
        <p:nvSpPr>
          <p:cNvPr id="4099" name="Subtitle 2"/>
          <p:cNvSpPr>
            <a:spLocks noGrp="1"/>
          </p:cNvSpPr>
          <p:nvPr>
            <p:ph idx="4294967295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eaLnBrk="1" hangingPunct="1"/>
            <a:r>
              <a:rPr lang="en-US" b="1" dirty="0" smtClean="0">
                <a:latin typeface="Calibri" charset="0"/>
              </a:rPr>
              <a:t>NHST – Goal of research – 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Reject the H</a:t>
            </a:r>
            <a:r>
              <a:rPr lang="en-US" b="1" baseline="-25000" dirty="0" smtClean="0">
                <a:latin typeface="Calibri" charset="0"/>
              </a:rPr>
              <a:t>0</a:t>
            </a:r>
            <a:r>
              <a:rPr lang="en-US" b="1" dirty="0" smtClean="0">
                <a:latin typeface="Calibri" charset="0"/>
              </a:rPr>
              <a:t> in favor of H</a:t>
            </a:r>
            <a:r>
              <a:rPr lang="en-US" b="1" baseline="-25000" dirty="0" smtClean="0">
                <a:latin typeface="Calibri" charset="0"/>
              </a:rPr>
              <a:t>1</a:t>
            </a:r>
          </a:p>
          <a:p>
            <a:pPr eaLnBrk="1" hangingPunct="1"/>
            <a:r>
              <a:rPr lang="en-US" b="1" dirty="0" smtClean="0">
                <a:latin typeface="Calibri" charset="0"/>
              </a:rPr>
              <a:t>“Reject” the null hypothesis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Practically – “reject” means difference / relationship greater than just random variability</a:t>
            </a:r>
            <a:endParaRPr lang="en-US" b="1" dirty="0">
              <a:latin typeface="Calibri" charset="0"/>
            </a:endParaRPr>
          </a:p>
          <a:p>
            <a:pPr eaLnBrk="1" hangingPunct="1"/>
            <a:r>
              <a:rPr lang="en-US" b="1" dirty="0" smtClean="0">
                <a:latin typeface="Calibri" charset="0"/>
              </a:rPr>
              <a:t>Alternative hypothesis –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3 versions</a:t>
            </a:r>
          </a:p>
          <a:p>
            <a:pPr lvl="2" eaLnBrk="1" hangingPunct="1"/>
            <a:r>
              <a:rPr lang="en-US" b="1" dirty="0" smtClean="0">
                <a:latin typeface="Calibri" charset="0"/>
              </a:rPr>
              <a:t>Non-directional</a:t>
            </a:r>
          </a:p>
          <a:p>
            <a:pPr lvl="2" eaLnBrk="1" hangingPunct="1"/>
            <a:r>
              <a:rPr lang="en-US" b="1" dirty="0" smtClean="0">
                <a:latin typeface="Calibri" charset="0"/>
              </a:rPr>
              <a:t>Directional positive</a:t>
            </a:r>
          </a:p>
          <a:p>
            <a:pPr lvl="2" eaLnBrk="1" hangingPunct="1"/>
            <a:r>
              <a:rPr lang="en-US" b="1" dirty="0" smtClean="0">
                <a:latin typeface="Calibri" charset="0"/>
              </a:rPr>
              <a:t>Directional negative</a:t>
            </a:r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E48E2D2B-EAF3-A147-A084-C6D6318DAC9C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3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7AB5-42B7-1340-951B-E65C73A5BF7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928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2418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-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4180"/>
            <a:ext cx="8229600" cy="5300421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Interpreting 95% CI (Fig 17.1)</a:t>
            </a:r>
          </a:p>
          <a:p>
            <a:endParaRPr lang="en-US" b="1" dirty="0" smtClean="0">
              <a:latin typeface="Calibri" charset="0"/>
            </a:endParaRPr>
          </a:p>
          <a:p>
            <a:endParaRPr lang="en-US" b="1" dirty="0" smtClean="0">
              <a:latin typeface="Calibri" charset="0"/>
            </a:endParaRPr>
          </a:p>
          <a:p>
            <a:pPr lvl="1"/>
            <a:endParaRPr lang="en-US" b="1" dirty="0">
              <a:latin typeface="Calibri" charset="0"/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9" t="48879" r="7900" b="13004"/>
          <a:stretch/>
        </p:blipFill>
        <p:spPr bwMode="auto">
          <a:xfrm>
            <a:off x="1143000" y="1551622"/>
            <a:ext cx="6744970" cy="498729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747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229600" cy="4724401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Effect size – </a:t>
            </a:r>
          </a:p>
          <a:p>
            <a:pPr lvl="1"/>
            <a:r>
              <a:rPr lang="en-US" b="1" dirty="0" smtClean="0">
                <a:latin typeface="Calibri" charset="0"/>
              </a:rPr>
              <a:t>Strength of relationship between IV &amp; DV</a:t>
            </a:r>
          </a:p>
          <a:p>
            <a:pPr lvl="1"/>
            <a:r>
              <a:rPr lang="en-US" b="1" dirty="0" smtClean="0">
                <a:latin typeface="Calibri" charset="0"/>
              </a:rPr>
              <a:t>Magnitude of the difference between levels of the IV with respect to the DV</a:t>
            </a:r>
          </a:p>
          <a:p>
            <a:pPr lvl="1"/>
            <a:r>
              <a:rPr lang="en-US" b="1" dirty="0" smtClean="0">
                <a:latin typeface="Calibri" charset="0"/>
              </a:rPr>
              <a:t>3 types of effect size measures</a:t>
            </a:r>
          </a:p>
          <a:p>
            <a:pPr lvl="2"/>
            <a:r>
              <a:rPr lang="en-US" b="1" dirty="0" smtClean="0">
                <a:latin typeface="Calibri" charset="0"/>
              </a:rPr>
              <a:t>r family</a:t>
            </a:r>
          </a:p>
          <a:p>
            <a:pPr lvl="2"/>
            <a:r>
              <a:rPr lang="en-US" b="1" dirty="0" smtClean="0">
                <a:latin typeface="Calibri" charset="0"/>
              </a:rPr>
              <a:t>d family</a:t>
            </a:r>
          </a:p>
          <a:p>
            <a:pPr lvl="2"/>
            <a:r>
              <a:rPr lang="en-US" b="1" dirty="0" smtClean="0">
                <a:latin typeface="Calibri" charset="0"/>
              </a:rPr>
              <a:t>Measures of risk potency</a:t>
            </a:r>
          </a:p>
          <a:p>
            <a:endParaRPr lang="en-US" b="1" dirty="0" smtClean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27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334001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Why is effect size at least as important as significance level?</a:t>
            </a:r>
          </a:p>
          <a:p>
            <a:pPr lvl="1"/>
            <a:r>
              <a:rPr lang="en-US" b="1" dirty="0" smtClean="0">
                <a:latin typeface="Calibri" charset="0"/>
              </a:rPr>
              <a:t>Influence of sample size on results</a:t>
            </a:r>
          </a:p>
          <a:p>
            <a:pPr lvl="1"/>
            <a:endParaRPr lang="en-US" b="1" dirty="0">
              <a:latin typeface="Calibri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2677118"/>
            <a:ext cx="4552406" cy="364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06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Effect sizes – </a:t>
            </a:r>
          </a:p>
          <a:p>
            <a:pPr lvl="1"/>
            <a:r>
              <a:rPr lang="en-US" b="1" dirty="0" smtClean="0">
                <a:latin typeface="Calibri" charset="0"/>
              </a:rPr>
              <a:t>Unstandardized – in the units of the raw DV</a:t>
            </a:r>
          </a:p>
          <a:p>
            <a:pPr lvl="1"/>
            <a:r>
              <a:rPr lang="en-US" b="1" dirty="0" smtClean="0">
                <a:latin typeface="Calibri" charset="0"/>
              </a:rPr>
              <a:t>Standardized – </a:t>
            </a:r>
          </a:p>
          <a:p>
            <a:pPr lvl="2"/>
            <a:r>
              <a:rPr lang="en-US" b="1" dirty="0" smtClean="0">
                <a:latin typeface="Calibri" charset="0"/>
              </a:rPr>
              <a:t>Standardized using pooled standard deviation of the groups</a:t>
            </a:r>
          </a:p>
          <a:p>
            <a:pPr lvl="2"/>
            <a:r>
              <a:rPr lang="en-US" b="1" dirty="0" smtClean="0">
                <a:latin typeface="Calibri" charset="0"/>
              </a:rPr>
              <a:t>Measure that can be used to compare to other studies with different DVs</a:t>
            </a:r>
          </a:p>
          <a:p>
            <a:pPr lvl="1"/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18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Types of effect sizes – </a:t>
            </a:r>
          </a:p>
          <a:p>
            <a:pPr lvl="1"/>
            <a:r>
              <a:rPr lang="en-US" b="1" dirty="0" smtClean="0">
                <a:latin typeface="Calibri" charset="0"/>
              </a:rPr>
              <a:t>R family – strength of association</a:t>
            </a:r>
          </a:p>
          <a:p>
            <a:pPr lvl="1"/>
            <a:r>
              <a:rPr lang="en-US" b="1" dirty="0" smtClean="0">
                <a:latin typeface="Calibri" charset="0"/>
              </a:rPr>
              <a:t>D family – magnitude of differences</a:t>
            </a:r>
          </a:p>
          <a:p>
            <a:pPr lvl="1"/>
            <a:r>
              <a:rPr lang="en-US" b="1" dirty="0" smtClean="0">
                <a:latin typeface="Calibri" charset="0"/>
              </a:rPr>
              <a:t>Measures of risk potency – when both IV and DV are dichotomous</a:t>
            </a:r>
          </a:p>
          <a:p>
            <a:pPr lvl="2"/>
            <a:r>
              <a:rPr lang="en-US" b="1" dirty="0" smtClean="0">
                <a:latin typeface="Calibri" charset="0"/>
              </a:rPr>
              <a:t>Odds ratio</a:t>
            </a:r>
          </a:p>
          <a:p>
            <a:pPr lvl="2"/>
            <a:r>
              <a:rPr lang="en-US" b="1" dirty="0" smtClean="0">
                <a:latin typeface="Calibri" charset="0"/>
              </a:rPr>
              <a:t>Relative risk</a:t>
            </a:r>
          </a:p>
          <a:p>
            <a:pPr lvl="2"/>
            <a:r>
              <a:rPr lang="en-US" b="1" dirty="0" smtClean="0">
                <a:latin typeface="Calibri" charset="0"/>
              </a:rPr>
              <a:t>Risk difference</a:t>
            </a:r>
          </a:p>
          <a:p>
            <a:pPr marL="914400" lvl="2" indent="0">
              <a:buNone/>
            </a:pPr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99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R family of effect sizes – association</a:t>
            </a:r>
          </a:p>
          <a:p>
            <a:pPr lvl="1"/>
            <a:r>
              <a:rPr lang="en-US" b="1" dirty="0">
                <a:latin typeface="Calibri" charset="0"/>
              </a:rPr>
              <a:t>r</a:t>
            </a:r>
            <a:r>
              <a:rPr lang="en-US" b="1" baseline="30000" dirty="0" smtClean="0">
                <a:latin typeface="Calibri" charset="0"/>
              </a:rPr>
              <a:t>2</a:t>
            </a:r>
            <a:r>
              <a:rPr lang="en-US" b="1" dirty="0" smtClean="0">
                <a:latin typeface="Calibri" charset="0"/>
              </a:rPr>
              <a:t> </a:t>
            </a:r>
            <a:r>
              <a:rPr lang="en-US" b="1" dirty="0" err="1" smtClean="0">
                <a:latin typeface="Calibri" charset="0"/>
              </a:rPr>
              <a:t>vs</a:t>
            </a:r>
            <a:r>
              <a:rPr lang="en-US" b="1" dirty="0" smtClean="0">
                <a:latin typeface="Calibri" charset="0"/>
              </a:rPr>
              <a:t> r</a:t>
            </a:r>
          </a:p>
          <a:p>
            <a:r>
              <a:rPr lang="en-US" b="1" dirty="0" smtClean="0">
                <a:latin typeface="Calibri" charset="0"/>
              </a:rPr>
              <a:t>Cohen’s guidelines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latin typeface="Calibri" charset="0"/>
              </a:rPr>
              <a:t>Weak		</a:t>
            </a:r>
            <a:r>
              <a:rPr lang="en-US" b="1" dirty="0" err="1" smtClean="0">
                <a:latin typeface="Calibri" charset="0"/>
              </a:rPr>
              <a:t>approx</a:t>
            </a:r>
            <a:r>
              <a:rPr lang="en-US" b="1" dirty="0" smtClean="0">
                <a:latin typeface="Calibri" charset="0"/>
              </a:rPr>
              <a:t> +/- .1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latin typeface="Calibri" charset="0"/>
              </a:rPr>
              <a:t>Medium	</a:t>
            </a:r>
            <a:r>
              <a:rPr lang="en-US" b="1" dirty="0" err="1" smtClean="0">
                <a:latin typeface="Calibri" charset="0"/>
              </a:rPr>
              <a:t>approx</a:t>
            </a:r>
            <a:r>
              <a:rPr lang="en-US" b="1" dirty="0" smtClean="0">
                <a:latin typeface="Calibri" charset="0"/>
              </a:rPr>
              <a:t> +/- .3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latin typeface="Calibri" charset="0"/>
              </a:rPr>
              <a:t>Strong		</a:t>
            </a:r>
            <a:r>
              <a:rPr lang="en-US" b="1" dirty="0" err="1" smtClean="0">
                <a:latin typeface="Calibri" charset="0"/>
              </a:rPr>
              <a:t>approx</a:t>
            </a:r>
            <a:r>
              <a:rPr lang="en-US" b="1" dirty="0" smtClean="0">
                <a:latin typeface="Calibri" charset="0"/>
              </a:rPr>
              <a:t> +/- .5</a:t>
            </a:r>
          </a:p>
          <a:p>
            <a:r>
              <a:rPr lang="en-US" b="1" dirty="0" smtClean="0">
                <a:latin typeface="Calibri" charset="0"/>
              </a:rPr>
              <a:t>Authors labeling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latin typeface="Calibri" charset="0"/>
              </a:rPr>
              <a:t>Less than typical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latin typeface="Calibri" charset="0"/>
              </a:rPr>
              <a:t>Typical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latin typeface="Calibri" charset="0"/>
              </a:rPr>
              <a:t>Greater than typical</a:t>
            </a:r>
          </a:p>
          <a:p>
            <a:pPr>
              <a:spcBef>
                <a:spcPts val="0"/>
              </a:spcBef>
            </a:pPr>
            <a:r>
              <a:rPr lang="en-US" b="1" dirty="0" smtClean="0">
                <a:latin typeface="Calibri" charset="0"/>
              </a:rPr>
              <a:t>Also rho, phi, eta, R</a:t>
            </a:r>
          </a:p>
          <a:p>
            <a:pPr marL="914400" lvl="2" indent="0">
              <a:buNone/>
            </a:pPr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D family of effect sizes – differences</a:t>
            </a:r>
          </a:p>
          <a:p>
            <a:r>
              <a:rPr lang="en-US" b="1" dirty="0" smtClean="0">
                <a:latin typeface="Calibri" charset="0"/>
              </a:rPr>
              <a:t>d </a:t>
            </a:r>
            <a:r>
              <a:rPr lang="en-US" b="1" dirty="0" smtClean="0">
                <a:latin typeface="Calibri" charset="0"/>
                <a:sym typeface="Wingdings" panose="05000000000000000000" pitchFamily="2" charset="2"/>
              </a:rPr>
              <a:t> Two group comparison</a:t>
            </a:r>
          </a:p>
          <a:p>
            <a:pPr lvl="1"/>
            <a:r>
              <a:rPr lang="en-US" b="1" dirty="0" smtClean="0">
                <a:latin typeface="Calibri" charset="0"/>
              </a:rPr>
              <a:t>Treatment group mean – Comparison group mean</a:t>
            </a:r>
          </a:p>
          <a:p>
            <a:pPr lvl="1"/>
            <a:r>
              <a:rPr lang="en-US" b="1" dirty="0" smtClean="0">
                <a:latin typeface="Calibri" charset="0"/>
              </a:rPr>
              <a:t>Divided by pooled standard deviations from both samples</a:t>
            </a:r>
          </a:p>
          <a:p>
            <a:r>
              <a:rPr lang="en-US" b="1" dirty="0" smtClean="0">
                <a:latin typeface="Calibri" charset="0"/>
              </a:rPr>
              <a:t>eta</a:t>
            </a:r>
            <a:r>
              <a:rPr lang="en-US" b="1" baseline="30000" dirty="0" smtClean="0">
                <a:latin typeface="Calibri" charset="0"/>
              </a:rPr>
              <a:t>2</a:t>
            </a:r>
            <a:r>
              <a:rPr lang="en-US" b="1" dirty="0" smtClean="0">
                <a:latin typeface="Calibri" charset="0"/>
              </a:rPr>
              <a:t> </a:t>
            </a:r>
            <a:r>
              <a:rPr lang="en-US" b="1" dirty="0" smtClean="0">
                <a:latin typeface="Calibri" charset="0"/>
                <a:sym typeface="Wingdings" panose="05000000000000000000" pitchFamily="2" charset="2"/>
              </a:rPr>
              <a:t> Multiple group comparison</a:t>
            </a:r>
          </a:p>
          <a:p>
            <a:pPr lvl="1"/>
            <a:r>
              <a:rPr lang="en-US" b="1" dirty="0" smtClean="0">
                <a:latin typeface="Calibri" charset="0"/>
                <a:sym typeface="Wingdings" panose="05000000000000000000" pitchFamily="2" charset="2"/>
              </a:rPr>
              <a:t>Statistics packages will compute</a:t>
            </a:r>
          </a:p>
          <a:p>
            <a:pPr lvl="1"/>
            <a:r>
              <a:rPr lang="en-US" b="1" dirty="0" smtClean="0">
                <a:latin typeface="Calibri" charset="0"/>
                <a:sym typeface="Wingdings" panose="05000000000000000000" pitchFamily="2" charset="2"/>
              </a:rPr>
              <a:t>Interpret like r</a:t>
            </a:r>
            <a:r>
              <a:rPr lang="en-US" b="1" baseline="30000" dirty="0" smtClean="0">
                <a:latin typeface="Calibri" charset="0"/>
                <a:sym typeface="Wingdings" panose="05000000000000000000" pitchFamily="2" charset="2"/>
              </a:rPr>
              <a:t>2</a:t>
            </a:r>
            <a:r>
              <a:rPr lang="en-US" b="1" dirty="0" smtClean="0">
                <a:latin typeface="Calibri" charset="0"/>
                <a:sym typeface="Wingdings" panose="05000000000000000000" pitchFamily="2" charset="2"/>
              </a:rPr>
              <a:t> (amount of variance in DV accounted for by IV)</a:t>
            </a:r>
            <a:endParaRPr lang="en-US" b="1" baseline="30000" dirty="0" smtClean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41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Risk family of effect sizes – When both IV and DV are dichotomous</a:t>
            </a:r>
          </a:p>
          <a:p>
            <a:pPr lvl="1"/>
            <a:r>
              <a:rPr lang="en-US" b="1" dirty="0" smtClean="0">
                <a:latin typeface="Calibri" charset="0"/>
              </a:rPr>
              <a:t>Phi – measure of association / correlation</a:t>
            </a:r>
          </a:p>
          <a:p>
            <a:r>
              <a:rPr lang="en-US" b="1" dirty="0" smtClean="0">
                <a:latin typeface="Calibri" charset="0"/>
              </a:rPr>
              <a:t>Clinical / medical research – the risk of clinical outcomes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latin typeface="Calibri" charset="0"/>
              </a:rPr>
              <a:t>Relative risk – ratio that compares the risk of an outcome between groups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latin typeface="Calibri" charset="0"/>
              </a:rPr>
              <a:t>Risk difference – percentage difference that compares risk of an outcome between groups</a:t>
            </a:r>
          </a:p>
          <a:p>
            <a:pPr lvl="1">
              <a:spcBef>
                <a:spcPts val="0"/>
              </a:spcBef>
            </a:pPr>
            <a:r>
              <a:rPr lang="en-US" b="1" dirty="0" smtClean="0">
                <a:latin typeface="Calibri" charset="0"/>
              </a:rPr>
              <a:t>Odds ratio – Odds of outcome in control group compared to odds in treatment group</a:t>
            </a:r>
          </a:p>
          <a:p>
            <a:pPr marL="914400" lvl="2" indent="0">
              <a:buNone/>
            </a:pPr>
            <a:endParaRPr lang="en-US" b="1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14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Interpretation of effect sizes – </a:t>
            </a:r>
          </a:p>
          <a:p>
            <a:endParaRPr lang="en-US" b="1" dirty="0" smtClean="0">
              <a:latin typeface="Calibri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75" t="7175" r="26212" b="62107"/>
          <a:stretch/>
        </p:blipFill>
        <p:spPr bwMode="auto">
          <a:xfrm>
            <a:off x="1219200" y="1676400"/>
            <a:ext cx="6737985" cy="48920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93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Value of effect sizes – </a:t>
            </a:r>
          </a:p>
          <a:p>
            <a:pPr lvl="1"/>
            <a:r>
              <a:rPr lang="en-US" b="1" dirty="0" smtClean="0">
                <a:latin typeface="Calibri" charset="0"/>
              </a:rPr>
              <a:t>Indicates the strength of a relationship or a difference</a:t>
            </a:r>
          </a:p>
          <a:p>
            <a:pPr lvl="1"/>
            <a:r>
              <a:rPr lang="en-US" b="1" dirty="0" smtClean="0">
                <a:latin typeface="Calibri" charset="0"/>
              </a:rPr>
              <a:t>Allows you </a:t>
            </a:r>
          </a:p>
          <a:p>
            <a:pPr lvl="2"/>
            <a:r>
              <a:rPr lang="en-US" b="1" dirty="0" smtClean="0">
                <a:latin typeface="Calibri" charset="0"/>
              </a:rPr>
              <a:t>Combine results from studies with dissimilar outcome measures</a:t>
            </a:r>
          </a:p>
          <a:p>
            <a:pPr lvl="2"/>
            <a:r>
              <a:rPr lang="en-US" b="1" dirty="0" smtClean="0">
                <a:latin typeface="Calibri" charset="0"/>
              </a:rPr>
              <a:t>Use findings of previous study to plan study with different outcome measure</a:t>
            </a:r>
          </a:p>
          <a:p>
            <a:r>
              <a:rPr lang="en-US" b="1" dirty="0" smtClean="0">
                <a:latin typeface="Calibri" charset="0"/>
              </a:rPr>
              <a:t>Online source to perform power analysis – </a:t>
            </a:r>
          </a:p>
          <a:p>
            <a:pPr lvl="1"/>
            <a:r>
              <a:rPr lang="en-US" b="1" dirty="0" smtClean="0">
                <a:latin typeface="Calibri" charset="0"/>
              </a:rPr>
              <a:t>Sample Power (part of SPSS)</a:t>
            </a:r>
          </a:p>
          <a:p>
            <a:pPr lvl="1"/>
            <a:r>
              <a:rPr lang="en-US" b="1" dirty="0" smtClean="0">
                <a:latin typeface="Calibri" charset="0"/>
              </a:rPr>
              <a:t>Russell </a:t>
            </a:r>
            <a:r>
              <a:rPr lang="en-US" b="1" dirty="0" err="1" smtClean="0">
                <a:latin typeface="Calibri" charset="0"/>
              </a:rPr>
              <a:t>Lenth</a:t>
            </a:r>
            <a:r>
              <a:rPr lang="en-US" b="1" dirty="0" smtClean="0">
                <a:latin typeface="Calibri" charset="0"/>
              </a:rPr>
              <a:t> – U of Iowa</a:t>
            </a:r>
          </a:p>
          <a:p>
            <a:pPr lvl="2"/>
            <a:endParaRPr lang="en-US" b="1" dirty="0" smtClean="0">
              <a:latin typeface="Calibri" charset="0"/>
            </a:endParaRPr>
          </a:p>
          <a:p>
            <a:endParaRPr lang="en-US" b="1" dirty="0" smtClean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34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 idx="4294967295"/>
          </p:nvPr>
        </p:nvSpPr>
        <p:spPr>
          <a:xfrm>
            <a:off x="6858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sz="3600" b="1" dirty="0" smtClean="0">
                <a:latin typeface="Calibri" charset="0"/>
              </a:rPr>
              <a:t>Making Inferences - NHST</a:t>
            </a:r>
            <a:endParaRPr lang="en-US" sz="3600" b="1" dirty="0">
              <a:latin typeface="Calibri" charset="0"/>
            </a:endParaRPr>
          </a:p>
        </p:txBody>
      </p:sp>
      <p:sp>
        <p:nvSpPr>
          <p:cNvPr id="4099" name="Subtitle 2"/>
          <p:cNvSpPr>
            <a:spLocks noGrp="1"/>
          </p:cNvSpPr>
          <p:nvPr>
            <p:ph idx="4294967295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pPr eaLnBrk="1" hangingPunct="1"/>
            <a:r>
              <a:rPr lang="en-US" b="1" dirty="0" smtClean="0">
                <a:latin typeface="Calibri" charset="0"/>
              </a:rPr>
              <a:t>Directional </a:t>
            </a:r>
            <a:r>
              <a:rPr lang="en-US" b="1" dirty="0" err="1" smtClean="0">
                <a:latin typeface="Calibri" charset="0"/>
              </a:rPr>
              <a:t>vs</a:t>
            </a:r>
            <a:r>
              <a:rPr lang="en-US" b="1" dirty="0" smtClean="0">
                <a:latin typeface="Calibri" charset="0"/>
              </a:rPr>
              <a:t> Non-directional H</a:t>
            </a:r>
            <a:r>
              <a:rPr lang="en-US" b="1" baseline="-25000" dirty="0" smtClean="0">
                <a:latin typeface="Calibri" charset="0"/>
              </a:rPr>
              <a:t>1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Comparing treatment to control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Comparing different treatments</a:t>
            </a:r>
          </a:p>
          <a:p>
            <a:pPr eaLnBrk="1" hangingPunct="1"/>
            <a:r>
              <a:rPr lang="en-US" b="1" dirty="0" smtClean="0">
                <a:latin typeface="Calibri" charset="0"/>
              </a:rPr>
              <a:t>Choosing directional </a:t>
            </a:r>
            <a:r>
              <a:rPr lang="en-US" b="1" dirty="0" err="1" smtClean="0">
                <a:latin typeface="Calibri" charset="0"/>
              </a:rPr>
              <a:t>vs</a:t>
            </a:r>
            <a:r>
              <a:rPr lang="en-US" b="1" dirty="0" smtClean="0">
                <a:latin typeface="Calibri" charset="0"/>
              </a:rPr>
              <a:t> non-directional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Basis for choice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Consequences</a:t>
            </a:r>
          </a:p>
          <a:p>
            <a:pPr lvl="2" eaLnBrk="1" hangingPunct="1"/>
            <a:r>
              <a:rPr lang="en-US" b="1" dirty="0" smtClean="0">
                <a:latin typeface="Calibri" charset="0"/>
              </a:rPr>
              <a:t>Statistical analysis</a:t>
            </a:r>
          </a:p>
          <a:p>
            <a:pPr lvl="2" eaLnBrk="1" hangingPunct="1"/>
            <a:r>
              <a:rPr lang="en-US" b="1" dirty="0" smtClean="0">
                <a:latin typeface="Calibri" charset="0"/>
              </a:rPr>
              <a:t>Interpretation</a:t>
            </a: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E48E2D2B-EAF3-A147-A084-C6D6318DAC9C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4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7AB5-42B7-1340-951B-E65C73A5BF7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97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Meta-Analysis</a:t>
            </a:r>
          </a:p>
          <a:p>
            <a:pPr lvl="1"/>
            <a:r>
              <a:rPr lang="en-US" b="1" dirty="0" smtClean="0">
                <a:latin typeface="Calibri" charset="0"/>
              </a:rPr>
              <a:t>Research synthesis of multiple studies</a:t>
            </a:r>
          </a:p>
          <a:p>
            <a:pPr lvl="1"/>
            <a:r>
              <a:rPr lang="en-US" b="1" dirty="0" smtClean="0">
                <a:latin typeface="Calibri" charset="0"/>
              </a:rPr>
              <a:t>Uses effect size value from each study</a:t>
            </a:r>
          </a:p>
          <a:p>
            <a:pPr lvl="1"/>
            <a:r>
              <a:rPr lang="en-US" b="1" dirty="0" smtClean="0">
                <a:latin typeface="Calibri" charset="0"/>
              </a:rPr>
              <a:t>Advantage over systematic review – compute a summary statistic that represents overall estimate</a:t>
            </a:r>
          </a:p>
          <a:p>
            <a:pPr lvl="1"/>
            <a:r>
              <a:rPr lang="en-US" b="1" dirty="0" smtClean="0">
                <a:latin typeface="Calibri" charset="0"/>
              </a:rPr>
              <a:t>Provides evidence of reliability of research finding</a:t>
            </a:r>
          </a:p>
          <a:p>
            <a:pPr lvl="1"/>
            <a:r>
              <a:rPr lang="en-US" b="1" dirty="0" smtClean="0">
                <a:latin typeface="Calibri" charset="0"/>
              </a:rPr>
              <a:t>Include findings from studies that failed to find statistical significance</a:t>
            </a:r>
          </a:p>
          <a:p>
            <a:pPr lvl="1"/>
            <a:r>
              <a:rPr lang="en-US" b="1" dirty="0" smtClean="0">
                <a:latin typeface="Calibri" charset="0"/>
              </a:rPr>
              <a:t>Increased external validity</a:t>
            </a:r>
          </a:p>
          <a:p>
            <a:pPr lvl="2"/>
            <a:endParaRPr lang="en-US" b="1" dirty="0" smtClean="0">
              <a:latin typeface="Calibri" charset="0"/>
            </a:endParaRPr>
          </a:p>
          <a:p>
            <a:endParaRPr lang="en-US" b="1" dirty="0" smtClean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03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6" name="Picture 5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2" t="5752" r="6381" b="34732"/>
          <a:stretch/>
        </p:blipFill>
        <p:spPr bwMode="auto">
          <a:xfrm>
            <a:off x="990600" y="1066800"/>
            <a:ext cx="7047547" cy="526256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57200" y="6486182"/>
            <a:ext cx="1905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err="1" smtClean="0"/>
              <a:t>Simoni</a:t>
            </a:r>
            <a:r>
              <a:rPr lang="en-US" sz="1050" dirty="0" smtClean="0"/>
              <a:t> et al., 2006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58317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– EBA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1"/>
            <a:ext cx="8229600" cy="5257800"/>
          </a:xfrm>
        </p:spPr>
        <p:txBody>
          <a:bodyPr/>
          <a:lstStyle/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200" y="6486182"/>
            <a:ext cx="19050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err="1" smtClean="0"/>
              <a:t>Simoni</a:t>
            </a:r>
            <a:r>
              <a:rPr lang="en-US" sz="1050" dirty="0" smtClean="0"/>
              <a:t> et al., 2006</a:t>
            </a:r>
            <a:endParaRPr lang="en-US" sz="1050" dirty="0"/>
          </a:p>
        </p:txBody>
      </p:sp>
      <p:pic>
        <p:nvPicPr>
          <p:cNvPr id="8" name="Picture 7"/>
          <p:cNvPicPr/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5394" r="7908" b="52172"/>
          <a:stretch/>
        </p:blipFill>
        <p:spPr bwMode="auto">
          <a:xfrm>
            <a:off x="990600" y="1084341"/>
            <a:ext cx="7162800" cy="524025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83939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 idx="4294967295"/>
          </p:nvPr>
        </p:nvSpPr>
        <p:spPr>
          <a:xfrm>
            <a:off x="685800" y="24539"/>
            <a:ext cx="8229600" cy="1143000"/>
          </a:xfrm>
        </p:spPr>
        <p:txBody>
          <a:bodyPr/>
          <a:lstStyle/>
          <a:p>
            <a:pPr eaLnBrk="1" hangingPunct="1"/>
            <a:r>
              <a:rPr lang="en-US" sz="3600" b="1" dirty="0" smtClean="0">
                <a:latin typeface="Calibri" charset="0"/>
              </a:rPr>
              <a:t>Assignment #9</a:t>
            </a:r>
            <a:r>
              <a:rPr lang="en-US" sz="3600" b="1" dirty="0">
                <a:latin typeface="Calibri" charset="0"/>
              </a:rPr>
              <a:t/>
            </a:r>
            <a:br>
              <a:rPr lang="en-US" sz="3600" b="1" dirty="0">
                <a:latin typeface="Calibri" charset="0"/>
              </a:rPr>
            </a:br>
            <a:endParaRPr lang="en-US" sz="3600" b="1" dirty="0">
              <a:latin typeface="Calibri" charset="0"/>
            </a:endParaRPr>
          </a:p>
        </p:txBody>
      </p:sp>
      <p:sp>
        <p:nvSpPr>
          <p:cNvPr id="20483" name="Subtitle 2"/>
          <p:cNvSpPr>
            <a:spLocks noGrp="1"/>
          </p:cNvSpPr>
          <p:nvPr>
            <p:ph idx="4294967295"/>
          </p:nvPr>
        </p:nvSpPr>
        <p:spPr>
          <a:xfrm>
            <a:off x="457200" y="1066800"/>
            <a:ext cx="8229600" cy="5059363"/>
          </a:xfrm>
        </p:spPr>
        <p:txBody>
          <a:bodyPr/>
          <a:lstStyle/>
          <a:p>
            <a:pPr eaLnBrk="1" hangingPunct="1"/>
            <a:r>
              <a:rPr lang="en-US" sz="2400" b="1" dirty="0" smtClean="0">
                <a:latin typeface="Calibri" charset="0"/>
              </a:rPr>
              <a:t>Complete </a:t>
            </a:r>
            <a:r>
              <a:rPr lang="en-US" sz="2400" b="1" dirty="0" smtClean="0">
                <a:latin typeface="Calibri" charset="0"/>
              </a:rPr>
              <a:t>an “outline</a:t>
            </a:r>
            <a:r>
              <a:rPr lang="en-US" sz="2400" b="1" dirty="0" smtClean="0">
                <a:latin typeface="Calibri" charset="0"/>
              </a:rPr>
              <a:t>” of your written proposal. </a:t>
            </a:r>
            <a:r>
              <a:rPr lang="en-US" sz="2400" b="1" dirty="0" smtClean="0">
                <a:latin typeface="Calibri" charset="0"/>
              </a:rPr>
              <a:t>Refer to the “Research Proposal Structure Overview/Structure” document in the Course Content folder on Blackboard. This </a:t>
            </a:r>
            <a:r>
              <a:rPr lang="en-US" sz="2400" b="1" dirty="0" smtClean="0">
                <a:latin typeface="Calibri" charset="0"/>
              </a:rPr>
              <a:t>“outline” should reflect a substantial amount of detail including sub-headings in the literature review section and methods section. Sections that reflect earlier assignments should contain near-complete drafts of the information that is relevant to your proposed project.</a:t>
            </a:r>
          </a:p>
          <a:p>
            <a:pPr eaLnBrk="1" hangingPunct="1"/>
            <a:r>
              <a:rPr lang="en-US" sz="2400" b="1" dirty="0" smtClean="0">
                <a:latin typeface="Calibri" charset="0"/>
              </a:rPr>
              <a:t>Available resource – </a:t>
            </a:r>
          </a:p>
          <a:p>
            <a:pPr lvl="1" eaLnBrk="1" hangingPunct="1"/>
            <a:r>
              <a:rPr lang="en-US" sz="2000" b="1" dirty="0" smtClean="0">
                <a:latin typeface="Calibri" charset="0"/>
              </a:rPr>
              <a:t>Research Proposal Structure Information document</a:t>
            </a:r>
          </a:p>
          <a:p>
            <a:pPr lvl="2" eaLnBrk="1" hangingPunct="1"/>
            <a:r>
              <a:rPr lang="en-US" sz="1800" b="1" dirty="0" smtClean="0">
                <a:latin typeface="Calibri" charset="0"/>
              </a:rPr>
              <a:t>Week by Week / General Information</a:t>
            </a:r>
            <a:endParaRPr lang="en-US" sz="1800" b="1" dirty="0">
              <a:latin typeface="Calibri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954A7612-3940-9240-8D2B-599267ADA45A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43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7AB5-42B7-1340-951B-E65C73A5BF78}" type="slidenum">
              <a:rPr lang="en-US" smtClean="0"/>
              <a:pPr/>
              <a:t>43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 idx="4294967295"/>
          </p:nvPr>
        </p:nvSpPr>
        <p:spPr>
          <a:xfrm>
            <a:off x="6858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sz="3600" b="1" dirty="0" smtClean="0">
                <a:latin typeface="Calibri" charset="0"/>
              </a:rPr>
              <a:t>Making Inferences - NHST</a:t>
            </a:r>
            <a:endParaRPr lang="en-US" sz="3600" b="1" dirty="0">
              <a:latin typeface="Calibri" charset="0"/>
            </a:endParaRPr>
          </a:p>
        </p:txBody>
      </p:sp>
      <p:sp>
        <p:nvSpPr>
          <p:cNvPr id="4099" name="Subtitle 2"/>
          <p:cNvSpPr>
            <a:spLocks noGrp="1"/>
          </p:cNvSpPr>
          <p:nvPr>
            <p:ph idx="4294967295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pPr eaLnBrk="1" hangingPunct="1"/>
            <a:r>
              <a:rPr lang="en-US" b="1" dirty="0" smtClean="0">
                <a:latin typeface="Calibri" charset="0"/>
              </a:rPr>
              <a:t>Sampling review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Target / theoretical population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Accessible population</a:t>
            </a:r>
          </a:p>
          <a:p>
            <a:pPr lvl="1" eaLnBrk="1" hangingPunct="1"/>
            <a:r>
              <a:rPr lang="en-US" b="1" dirty="0" smtClean="0">
                <a:latin typeface="Calibri" charset="0"/>
              </a:rPr>
              <a:t>Sample</a:t>
            </a:r>
          </a:p>
          <a:p>
            <a:pPr eaLnBrk="1" hangingPunct="1"/>
            <a:r>
              <a:rPr lang="en-US" b="1" dirty="0" smtClean="0">
                <a:latin typeface="Calibri" charset="0"/>
              </a:rPr>
              <a:t>Inference from the study sample to the population</a:t>
            </a:r>
          </a:p>
          <a:p>
            <a:pPr marL="0" indent="0" eaLnBrk="1" hangingPunct="1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E48E2D2B-EAF3-A147-A084-C6D6318DAC9C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5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7AB5-42B7-1340-951B-E65C73A5BF7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61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 idx="4294967295"/>
          </p:nvPr>
        </p:nvSpPr>
        <p:spPr>
          <a:xfrm>
            <a:off x="6858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sz="3600" b="1" dirty="0" smtClean="0">
                <a:latin typeface="Calibri" charset="0"/>
              </a:rPr>
              <a:t>Making Inferences - NHST</a:t>
            </a:r>
            <a:endParaRPr lang="en-US" sz="3600" b="1" dirty="0">
              <a:latin typeface="Calibri" charset="0"/>
            </a:endParaRPr>
          </a:p>
        </p:txBody>
      </p:sp>
      <p:sp>
        <p:nvSpPr>
          <p:cNvPr id="4099" name="Subtitle 2"/>
          <p:cNvSpPr>
            <a:spLocks noGrp="1"/>
          </p:cNvSpPr>
          <p:nvPr>
            <p:ph idx="4294967295"/>
          </p:nvPr>
        </p:nvSpPr>
        <p:spPr>
          <a:xfrm>
            <a:off x="457200" y="1066800"/>
            <a:ext cx="8229600" cy="5059363"/>
          </a:xfrm>
        </p:spPr>
        <p:txBody>
          <a:bodyPr/>
          <a:lstStyle/>
          <a:p>
            <a:pPr eaLnBrk="1" hangingPunct="1"/>
            <a:r>
              <a:rPr lang="en-US" b="1" dirty="0" smtClean="0">
                <a:latin typeface="Calibri" charset="0"/>
              </a:rPr>
              <a:t>Example</a:t>
            </a:r>
          </a:p>
          <a:p>
            <a:pPr eaLnBrk="1" hangingPunct="1"/>
            <a:endParaRPr lang="en-US" b="1" dirty="0" smtClean="0">
              <a:latin typeface="Calibri" charset="0"/>
            </a:endParaRPr>
          </a:p>
          <a:p>
            <a:pPr marL="0" indent="0" eaLnBrk="1" hangingPunct="1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E48E2D2B-EAF3-A147-A084-C6D6318DAC9C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6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3" t="53590" r="20972" b="12781"/>
          <a:stretch>
            <a:fillRect/>
          </a:stretch>
        </p:blipFill>
        <p:spPr bwMode="auto">
          <a:xfrm>
            <a:off x="1066800" y="1598137"/>
            <a:ext cx="6887845" cy="46431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7AB5-42B7-1340-951B-E65C73A5BF7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2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 idx="4294967295"/>
          </p:nvPr>
        </p:nvSpPr>
        <p:spPr>
          <a:xfrm>
            <a:off x="6858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sz="3600" b="1" dirty="0" smtClean="0">
                <a:latin typeface="Calibri" charset="0"/>
              </a:rPr>
              <a:t>Making Inferences - NHST</a:t>
            </a:r>
            <a:endParaRPr lang="en-US" sz="3600" b="1" dirty="0">
              <a:latin typeface="Calibri" charset="0"/>
            </a:endParaRPr>
          </a:p>
        </p:txBody>
      </p:sp>
      <p:sp>
        <p:nvSpPr>
          <p:cNvPr id="4099" name="Subtitle 2"/>
          <p:cNvSpPr>
            <a:spLocks noGrp="1"/>
          </p:cNvSpPr>
          <p:nvPr>
            <p:ph idx="4294967295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pPr eaLnBrk="1" hangingPunct="1"/>
            <a:r>
              <a:rPr lang="en-US" b="1" dirty="0" smtClean="0">
                <a:latin typeface="Calibri" charset="0"/>
              </a:rPr>
              <a:t>Accessible population </a:t>
            </a:r>
            <a:r>
              <a:rPr lang="en-US" b="1" dirty="0" smtClean="0">
                <a:latin typeface="Calibri" charset="0"/>
                <a:sym typeface="Wingdings"/>
              </a:rPr>
              <a:t> Sample</a:t>
            </a:r>
          </a:p>
          <a:p>
            <a:pPr eaLnBrk="1" hangingPunct="1"/>
            <a:r>
              <a:rPr lang="en-US" b="1" dirty="0" smtClean="0">
                <a:latin typeface="Calibri" charset="0"/>
                <a:sym typeface="Wingdings"/>
              </a:rPr>
              <a:t>Random assignment to groups</a:t>
            </a:r>
          </a:p>
          <a:p>
            <a:pPr eaLnBrk="1" hangingPunct="1"/>
            <a:r>
              <a:rPr lang="en-US" b="1" dirty="0" smtClean="0">
                <a:latin typeface="Calibri" charset="0"/>
                <a:sym typeface="Wingdings"/>
              </a:rPr>
              <a:t>Conduct study and collect data</a:t>
            </a:r>
          </a:p>
          <a:p>
            <a:pPr eaLnBrk="1" hangingPunct="1"/>
            <a:r>
              <a:rPr lang="en-US" b="1" dirty="0" smtClean="0">
                <a:latin typeface="Calibri" charset="0"/>
                <a:sym typeface="Wingdings"/>
              </a:rPr>
              <a:t>Conduct statistical analysis</a:t>
            </a:r>
          </a:p>
          <a:p>
            <a:pPr lvl="1" eaLnBrk="1" hangingPunct="1"/>
            <a:r>
              <a:rPr lang="en-US" b="1" dirty="0" smtClean="0">
                <a:latin typeface="Calibri" charset="0"/>
                <a:sym typeface="Wingdings"/>
              </a:rPr>
              <a:t>Intervention group: mean = 73</a:t>
            </a:r>
          </a:p>
          <a:p>
            <a:pPr lvl="1" eaLnBrk="1" hangingPunct="1"/>
            <a:r>
              <a:rPr lang="en-US" b="1" dirty="0" smtClean="0">
                <a:latin typeface="Calibri" charset="0"/>
                <a:sym typeface="Wingdings"/>
              </a:rPr>
              <a:t>Control group: mean = 65</a:t>
            </a:r>
            <a:endParaRPr lang="en-US" b="1" dirty="0" smtClean="0">
              <a:latin typeface="Calibri" charset="0"/>
            </a:endParaRPr>
          </a:p>
          <a:p>
            <a:pPr marL="0" indent="0" eaLnBrk="1" hangingPunct="1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E48E2D2B-EAF3-A147-A084-C6D6318DAC9C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7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7AB5-42B7-1340-951B-E65C73A5BF7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5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 idx="4294967295"/>
          </p:nvPr>
        </p:nvSpPr>
        <p:spPr>
          <a:xfrm>
            <a:off x="6858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sz="3600" b="1" dirty="0" smtClean="0">
                <a:latin typeface="Calibri" charset="0"/>
              </a:rPr>
              <a:t>Making Inferences - NHST</a:t>
            </a:r>
            <a:endParaRPr lang="en-US" sz="3600" b="1" dirty="0">
              <a:latin typeface="Calibri" charset="0"/>
            </a:endParaRPr>
          </a:p>
        </p:txBody>
      </p:sp>
      <p:sp>
        <p:nvSpPr>
          <p:cNvPr id="4099" name="Subtitle 2"/>
          <p:cNvSpPr>
            <a:spLocks noGrp="1"/>
          </p:cNvSpPr>
          <p:nvPr>
            <p:ph idx="4294967295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 eaLnBrk="1" hangingPunct="1"/>
            <a:r>
              <a:rPr lang="en-US" b="1" dirty="0" smtClean="0">
                <a:latin typeface="Calibri" charset="0"/>
                <a:sym typeface="Wingdings"/>
              </a:rPr>
              <a:t>Significant difference or not?</a:t>
            </a:r>
          </a:p>
          <a:p>
            <a:pPr lvl="1" eaLnBrk="1" hangingPunct="1"/>
            <a:r>
              <a:rPr lang="en-US" b="1" dirty="0" smtClean="0">
                <a:latin typeface="Calibri" charset="0"/>
                <a:sym typeface="Wingdings"/>
              </a:rPr>
              <a:t>Inferential statistics – allow you to determine this</a:t>
            </a:r>
          </a:p>
          <a:p>
            <a:pPr eaLnBrk="1" hangingPunct="1"/>
            <a:r>
              <a:rPr lang="en-US" b="1" dirty="0" smtClean="0">
                <a:latin typeface="Calibri" charset="0"/>
              </a:rPr>
              <a:t>Reject the null </a:t>
            </a:r>
            <a:r>
              <a:rPr lang="en-US" b="1" dirty="0" smtClean="0">
                <a:latin typeface="Calibri" charset="0"/>
                <a:sym typeface="Wingdings"/>
              </a:rPr>
              <a:t></a:t>
            </a:r>
          </a:p>
          <a:p>
            <a:pPr lvl="1" eaLnBrk="1" hangingPunct="1"/>
            <a:r>
              <a:rPr lang="en-US" b="1" dirty="0" smtClean="0">
                <a:latin typeface="Calibri" charset="0"/>
                <a:sym typeface="Wingdings"/>
              </a:rPr>
              <a:t>The observed difference is highly unlikely if the null hypothesis is actually true</a:t>
            </a:r>
          </a:p>
          <a:p>
            <a:pPr eaLnBrk="1" hangingPunct="1"/>
            <a:r>
              <a:rPr lang="en-US" b="1" dirty="0" smtClean="0">
                <a:latin typeface="Calibri" charset="0"/>
                <a:sym typeface="Wingdings"/>
              </a:rPr>
              <a:t>Fail to reject the null </a:t>
            </a:r>
          </a:p>
          <a:p>
            <a:pPr lvl="1" eaLnBrk="1" hangingPunct="1"/>
            <a:r>
              <a:rPr lang="en-US" b="1" dirty="0" smtClean="0">
                <a:latin typeface="Calibri" charset="0"/>
                <a:sym typeface="Wingdings"/>
              </a:rPr>
              <a:t>We can not say that the observed difference is highly unlikely</a:t>
            </a:r>
          </a:p>
          <a:p>
            <a:pPr lvl="1" eaLnBrk="1" hangingPunct="1"/>
            <a:r>
              <a:rPr lang="en-US" b="1" dirty="0" smtClean="0">
                <a:latin typeface="Calibri" charset="0"/>
                <a:sym typeface="Wingdings"/>
              </a:rPr>
              <a:t>Do NOT “accept” the null hypothesis</a:t>
            </a:r>
            <a:endParaRPr lang="en-US" b="1" dirty="0" smtClean="0">
              <a:latin typeface="Calibri" charset="0"/>
            </a:endParaRPr>
          </a:p>
          <a:p>
            <a:pPr eaLnBrk="1" hangingPunct="1"/>
            <a:endParaRPr lang="en-US" b="1" dirty="0" smtClean="0">
              <a:latin typeface="Calibri" charset="0"/>
            </a:endParaRPr>
          </a:p>
          <a:p>
            <a:pPr marL="0" indent="0" eaLnBrk="1" hangingPunct="1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E48E2D2B-EAF3-A147-A084-C6D6318DAC9C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8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57AB5-42B7-1340-951B-E65C73A5BF7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17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Making Inferences - NHST</a:t>
            </a:r>
            <a:endParaRPr lang="en-US" sz="4000" b="1" dirty="0">
              <a:latin typeface="Calibri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2434678"/>
              </p:ext>
            </p:extLst>
          </p:nvPr>
        </p:nvGraphicFramePr>
        <p:xfrm>
          <a:off x="609600" y="2057398"/>
          <a:ext cx="7772400" cy="3810002"/>
        </p:xfrm>
        <a:graphic>
          <a:graphicData uri="http://schemas.openxmlformats.org/drawingml/2006/table">
            <a:tbl>
              <a:tblPr/>
              <a:tblGrid>
                <a:gridCol w="2590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684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latin typeface="Arial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latin typeface="Arial"/>
                          <a:ea typeface="Calibri"/>
                          <a:cs typeface="Times New Roman"/>
                        </a:rPr>
                        <a:t>TRUTH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078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latin typeface="Arial"/>
                          <a:ea typeface="Calibri"/>
                          <a:cs typeface="Times New Roman"/>
                        </a:rPr>
                        <a:t>DECISION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H</a:t>
                      </a:r>
                      <a:r>
                        <a:rPr lang="en-US" sz="1200" b="1" baseline="-25000" dirty="0">
                          <a:latin typeface="Arial"/>
                          <a:ea typeface="Calibri"/>
                          <a:cs typeface="Times New Roman"/>
                        </a:rPr>
                        <a:t>o</a:t>
                      </a: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 is true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(there is no relationship)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Arial"/>
                          <a:ea typeface="Calibri"/>
                          <a:cs typeface="Times New Roman"/>
                        </a:rPr>
                        <a:t>H</a:t>
                      </a:r>
                      <a:r>
                        <a:rPr lang="en-US" sz="1200" b="1" baseline="-25000">
                          <a:latin typeface="Arial"/>
                          <a:ea typeface="Calibri"/>
                          <a:cs typeface="Times New Roman"/>
                        </a:rPr>
                        <a:t>o</a:t>
                      </a:r>
                      <a:r>
                        <a:rPr lang="en-US" sz="1200" b="1">
                          <a:latin typeface="Arial"/>
                          <a:ea typeface="Calibri"/>
                          <a:cs typeface="Times New Roman"/>
                        </a:rPr>
                        <a:t> is false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Arial"/>
                          <a:ea typeface="Calibri"/>
                          <a:cs typeface="Times New Roman"/>
                        </a:rPr>
                        <a:t>(there is a relationship)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118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Reject H</a:t>
                      </a:r>
                      <a:r>
                        <a:rPr lang="en-US" sz="1200" b="1" baseline="-25000" dirty="0">
                          <a:latin typeface="Arial"/>
                          <a:ea typeface="Calibri"/>
                          <a:cs typeface="Times New Roman"/>
                        </a:rPr>
                        <a:t>o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(you find a relationship)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Type I </a:t>
                      </a:r>
                      <a:r>
                        <a:rPr lang="en-US" sz="1200" b="1" dirty="0" smtClean="0">
                          <a:latin typeface="Arial"/>
                          <a:ea typeface="Calibri"/>
                          <a:cs typeface="Times New Roman"/>
                        </a:rPr>
                        <a:t>Error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/>
                          <a:ea typeface="Calibri"/>
                          <a:cs typeface="Times New Roman"/>
                        </a:rPr>
                        <a:t>Alpha</a:t>
                      </a:r>
                      <a:endParaRPr lang="en-US" sz="1600" b="1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latin typeface="Arial"/>
                          <a:ea typeface="Calibri"/>
                          <a:cs typeface="Times New Roman"/>
                        </a:rPr>
                        <a:t>Correct</a:t>
                      </a: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(Decision agrees with Truth</a:t>
                      </a:r>
                      <a:r>
                        <a:rPr lang="en-US" sz="1200" b="1" dirty="0" smtClean="0">
                          <a:latin typeface="Arial"/>
                          <a:ea typeface="Calibri"/>
                          <a:cs typeface="Times New Roman"/>
                        </a:rPr>
                        <a:t>)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1" dirty="0" smtClean="0">
                        <a:latin typeface="Arial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Calibri"/>
                          <a:cs typeface="Arial" panose="020B0604020202020204" pitchFamily="34" charset="0"/>
                        </a:rPr>
                        <a:t>Power</a:t>
                      </a:r>
                      <a:endParaRPr lang="en-US" sz="1600" b="1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Calibri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9118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Arial"/>
                          <a:ea typeface="Calibri"/>
                          <a:cs typeface="Times New Roman"/>
                        </a:rPr>
                        <a:t>Do not reject H</a:t>
                      </a:r>
                      <a:r>
                        <a:rPr lang="en-US" sz="1200" b="1" baseline="-25000">
                          <a:latin typeface="Arial"/>
                          <a:ea typeface="Calibri"/>
                          <a:cs typeface="Times New Roman"/>
                        </a:rPr>
                        <a:t>o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Arial"/>
                          <a:ea typeface="Calibri"/>
                          <a:cs typeface="Times New Roman"/>
                        </a:rPr>
                        <a:t>(you do NOT find a relationship)</a:t>
                      </a:r>
                      <a:endParaRPr lang="en-US" sz="110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latin typeface="Arial"/>
                          <a:ea typeface="Calibri"/>
                          <a:cs typeface="Times New Roman"/>
                        </a:rPr>
                        <a:t>Correct</a:t>
                      </a: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(Decision agrees with Truth)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Type II Error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Beta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Arial"/>
                          <a:ea typeface="Calibri"/>
                          <a:cs typeface="Times New Roman"/>
                        </a:rPr>
                        <a:t>(Power = 1 - Beta)</a:t>
                      </a:r>
                      <a:endParaRPr lang="en-US" sz="11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04800" y="6324600"/>
            <a:ext cx="236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(</a:t>
            </a:r>
            <a:r>
              <a:rPr lang="en-US" sz="1200" dirty="0" err="1" smtClean="0"/>
              <a:t>Portney</a:t>
            </a:r>
            <a:r>
              <a:rPr lang="en-US" sz="1200" dirty="0" smtClean="0"/>
              <a:t> &amp; Watkins, 2009)</a:t>
            </a:r>
            <a:endParaRPr lang="en-US" sz="1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1"/>
            <a:ext cx="8229600" cy="914399"/>
          </a:xfrm>
        </p:spPr>
        <p:txBody>
          <a:bodyPr/>
          <a:lstStyle/>
          <a:p>
            <a:r>
              <a:rPr lang="en-US" b="1" dirty="0" smtClean="0"/>
              <a:t>Statistical testing – possible outcomes</a:t>
            </a:r>
            <a:endParaRPr lang="en-US" b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FD0B6-D55F-2B48-B130-06B143462DC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25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1360</TotalTime>
  <Words>1724</Words>
  <Application>Microsoft Office PowerPoint</Application>
  <PresentationFormat>On-screen Show (4:3)</PresentationFormat>
  <Paragraphs>366</Paragraphs>
  <Slides>43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ＭＳ Ｐゴシック</vt:lpstr>
      <vt:lpstr>Arial</vt:lpstr>
      <vt:lpstr>Calibri</vt:lpstr>
      <vt:lpstr>Times New Roman</vt:lpstr>
      <vt:lpstr>Wingdings</vt:lpstr>
      <vt:lpstr>Office Theme</vt:lpstr>
      <vt:lpstr>MEDB 5510 Clinical Research Methods</vt:lpstr>
      <vt:lpstr>Making Inferences - NHST</vt:lpstr>
      <vt:lpstr>Making Inferences - NHST</vt:lpstr>
      <vt:lpstr>Making Inferences - NHST</vt:lpstr>
      <vt:lpstr>Making Inferences - NHST</vt:lpstr>
      <vt:lpstr>Making Inferences - NHST</vt:lpstr>
      <vt:lpstr>Making Inferences - NHST</vt:lpstr>
      <vt:lpstr>Making Inferences - NHST</vt:lpstr>
      <vt:lpstr>Making Inferences - NHST</vt:lpstr>
      <vt:lpstr>Making Inferences - NHST</vt:lpstr>
      <vt:lpstr>Making Inferences - NHST</vt:lpstr>
      <vt:lpstr>Making Inferences - NHST</vt:lpstr>
      <vt:lpstr>Making Inferences - NHST</vt:lpstr>
      <vt:lpstr>Power Analysis</vt:lpstr>
      <vt:lpstr>Power Analysis</vt:lpstr>
      <vt:lpstr>Power Analysis</vt:lpstr>
      <vt:lpstr>Power Analysis</vt:lpstr>
      <vt:lpstr>Power Analysis</vt:lpstr>
      <vt:lpstr>Power Analysis</vt:lpstr>
      <vt:lpstr>PowerPoint Presentation</vt:lpstr>
      <vt:lpstr>Power Analysis</vt:lpstr>
      <vt:lpstr>Power Analysis</vt:lpstr>
      <vt:lpstr>Power Analysis</vt:lpstr>
      <vt:lpstr>Problems with NHST</vt:lpstr>
      <vt:lpstr>Improving NHST</vt:lpstr>
      <vt:lpstr>Making Inferences - EBA</vt:lpstr>
      <vt:lpstr>Making Inferences - EBA</vt:lpstr>
      <vt:lpstr>Making Inferences - EBA</vt:lpstr>
      <vt:lpstr>Making Inferences - EBA</vt:lpstr>
      <vt:lpstr>Making Inferences - EBA</vt:lpstr>
      <vt:lpstr>Making Inferences – EBA</vt:lpstr>
      <vt:lpstr>Making Inferences – EBA</vt:lpstr>
      <vt:lpstr>Making Inferences – EBA</vt:lpstr>
      <vt:lpstr>Making Inferences – EBA</vt:lpstr>
      <vt:lpstr>Making Inferences – EBA</vt:lpstr>
      <vt:lpstr>Making Inferences – EBA</vt:lpstr>
      <vt:lpstr>Making Inferences – EBA</vt:lpstr>
      <vt:lpstr>Making Inferences – EBA</vt:lpstr>
      <vt:lpstr>Making Inferences – EBA</vt:lpstr>
      <vt:lpstr>Making Inferences – EBA</vt:lpstr>
      <vt:lpstr>Making Inferences – EBA</vt:lpstr>
      <vt:lpstr>Making Inferences – EBA</vt:lpstr>
      <vt:lpstr>Assignment #9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NIH Forms and Required Grant Writing Style</dc:title>
  <dc:creator>gerkovichm</dc:creator>
  <cp:lastModifiedBy>Gerkovich, Mary M.</cp:lastModifiedBy>
  <cp:revision>119</cp:revision>
  <dcterms:created xsi:type="dcterms:W3CDTF">2009-06-29T18:04:53Z</dcterms:created>
  <dcterms:modified xsi:type="dcterms:W3CDTF">2018-01-17T17:11:29Z</dcterms:modified>
</cp:coreProperties>
</file>

<file path=docProps/thumbnail.jpeg>
</file>